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3" autoAdjust="0"/>
  </p:normalViewPr>
  <p:slideViewPr>
    <p:cSldViewPr>
      <p:cViewPr varScale="1">
        <p:scale>
          <a:sx n="153" d="100"/>
          <a:sy n="153" d="100"/>
        </p:scale>
        <p:origin x="203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0BA13-611B-4677-8D5A-4EEB77BFF298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EBEF-90B3-4CFA-B1DA-67D34CF2F40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8E1E-5C5A-9107-E547-FC32ADCF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3700FBC-CF2C-E162-FEF2-AA1E2D747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633C56-A6CA-49F6-D45E-5F3B6B48E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C4EB13-A6C7-0E0D-7CE6-D18D9F5CD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79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0EDB-4972-7959-4868-D6D70308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00307F9-4C55-6B0A-9BAC-75C62348E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4B3149-2997-7329-A52B-75B0F8A9B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EBDB19-7730-1E71-0D65-15FFB5889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272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4F386-E969-60B8-80CC-D9EE1B52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B9EB4C-B1C1-89D7-8D71-F790164B7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CFE9A1-19DA-9F54-8DB1-93FA58664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32E22-FD86-48AE-049E-45A2309C9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89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5E375-AD93-7D8A-47D5-C905B3E6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49137A-B617-0C56-FA20-398CD0F99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DBA3C5-A553-FF09-A55E-2D4961557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BC7AE4-E29F-970C-2B2E-8764579A4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03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9363E-0E4F-24E0-54D9-30354611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D02E9B-1C70-5AD2-41EF-1C239C46C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A6D3E6-8236-C64C-5813-8DC95C984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17A467-9B25-B2F9-5641-D8E759D56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986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E809-C8A7-723B-A1C3-CFCBF599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52E526-6A6A-2545-7E1C-78997303F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A7ADF53-51F3-3DE7-32D6-54E96157E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39C4F8-9D2B-8DE2-B395-40CF9510A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658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7867-E2DE-B41A-AB56-33608E20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C287C1-FB72-93B8-012D-FA8D49996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6046A7-D045-9506-BE3C-592E31AEE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2D96C7-2002-182B-6E07-29395628C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4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BA49-E689-2D34-845B-9FAB3DB6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5CAA426-D999-BE37-7B42-CEB279536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5DB819A-043F-1FF6-5F3B-26583060F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BD5F61-4959-6F2B-9DF0-DEE817A61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85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69DB-CC83-981D-7508-E019CBCF8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F72192-A483-6104-A3FC-0C20151FB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1248D5-AB5F-53AD-F9C3-B066C6199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73D16C-2471-9F18-C23A-68AB271AB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60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7BAF5-20F3-0FBB-6CB1-826105B9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D84C22-3801-749E-39C0-F79458105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41C15B-7E81-BDD9-88F7-2818A7FD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4008DC-5962-2475-1602-D0AAC5E68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20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E2E65-9176-96C3-304D-97E199601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7FC5C1-97A4-836C-147F-C2EA98F44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F3C1BA3-4D18-7241-BC7B-167DF4D0A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52E8CD-2433-2416-3221-8BD8B3DD8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4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0611A-EB2B-B4CC-EB0A-3692FFB3E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FA46649-D998-8B09-2CAF-76CEF4EB7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A2FB7D-51C2-287F-0CE2-48AD3B356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FFF298-26AE-46A9-F1BB-A3455331C6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76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C74E-6F11-2D37-3734-90E71A2A8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9AF8FD-6C4F-A22E-D00B-FE947692F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0FC13CB-E645-DBDA-F06B-F88998CBE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476221-4449-CF10-65F9-34392DD6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5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11C46-28DB-16D8-F190-250E1A4FB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74EED4-16C2-0B6D-24C6-3725ECDBA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7D1EC5-97F2-85B6-C1B3-46BCEB84A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469009-B002-6074-EFF6-94C61FDBC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62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E51E7-7206-6054-08F1-C402EFBA3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F64712-0E9B-E849-7E9F-9A6CE258E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9FEBC9-0023-7888-8087-B170C3D98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19BC9C-4FEC-F35B-5FA0-8AA70412C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7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156E-DFE7-2C59-908A-E15BE166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2FBE973-1BC6-D1BC-D4A5-9850921B1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85C526-B0C1-E68A-0376-471293EBF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D7AFB1-E364-B010-B7FD-852A66F41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EBEF-90B3-4CFA-B1DA-67D34CF2F40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35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3BE7-F67B-4CF6-9508-366A9216EDF3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AA45-D4FF-42B2-839B-0A973D99F10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rrocchiasanmartino.it/wp/2025/01/15/il-mistero-di-gesu-crocifisso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s://www.parrocchiasanmartino.it/wp/2025/11/29/ensor-entrata-di-cristo-a-bruxelles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s://www.parrocchiasanmartino.it/wp/2025/10/26/chagall-crocifissione-bianca/" TargetMode="Externa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s://www.parrocchiasanmartino.it/wp/2025/10/26/ecce-homo-antonello-da-messina/" TargetMode="Externa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rrocchiasanmartino.it/wp/2025/01/15/nativita-georges-de-la-tou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parrocchiasanmartino.it/wp/2025/01/15/ho-fatto-un-sogno/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www.parrocchiasanmartino.it/wp/2025/11/20/nativita-e-battesimo/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5931700" cy="43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83568" y="476672"/>
            <a:ext cx="439248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SchbkCyrill BT" pitchFamily="18" charset="-52"/>
                <a:ea typeface="+mj-ea"/>
                <a:cs typeface="+mj-cs"/>
              </a:rPr>
              <a:t>La bellezza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>
                <a:solidFill>
                  <a:srgbClr val="C00000"/>
                </a:solidFill>
                <a:latin typeface="CentSchbkCyrill BT" pitchFamily="18" charset="-52"/>
                <a:ea typeface="+mj-ea"/>
                <a:cs typeface="+mj-cs"/>
              </a:rPr>
              <a:t>della n</a:t>
            </a: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SchbkCyrill BT" pitchFamily="18" charset="-52"/>
                <a:ea typeface="+mj-ea"/>
                <a:cs typeface="+mj-cs"/>
              </a:rPr>
              <a:t>ostra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SchbkCyrill BT" pitchFamily="18" charset="-52"/>
                <a:ea typeface="+mj-ea"/>
                <a:cs typeface="+mj-cs"/>
              </a:rPr>
              <a:t> fede</a:t>
            </a:r>
          </a:p>
        </p:txBody>
      </p:sp>
      <p:sp>
        <p:nvSpPr>
          <p:cNvPr id="8" name="Rettangolo 7"/>
          <p:cNvSpPr/>
          <p:nvPr/>
        </p:nvSpPr>
        <p:spPr>
          <a:xfrm>
            <a:off x="899592" y="544522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>
                <a:solidFill>
                  <a:srgbClr val="C00000"/>
                </a:solidFill>
              </a:rPr>
              <a:t>Nella ricorrenza </a:t>
            </a:r>
          </a:p>
          <a:p>
            <a:pPr lvl="0">
              <a:spcBef>
                <a:spcPct val="0"/>
              </a:spcBef>
              <a:defRPr/>
            </a:pPr>
            <a:r>
              <a:rPr lang="it-IT" sz="2000" dirty="0">
                <a:solidFill>
                  <a:srgbClr val="C00000"/>
                </a:solidFill>
              </a:rPr>
              <a:t>del </a:t>
            </a:r>
            <a:r>
              <a:rPr lang="it-IT" sz="2000" b="1" dirty="0">
                <a:solidFill>
                  <a:srgbClr val="C00000"/>
                </a:solidFill>
              </a:rPr>
              <a:t>1700°</a:t>
            </a:r>
            <a:br>
              <a:rPr lang="it-IT" sz="2000" dirty="0">
                <a:solidFill>
                  <a:srgbClr val="C00000"/>
                </a:solidFill>
              </a:rPr>
            </a:br>
            <a:r>
              <a:rPr lang="it-IT" sz="2000" dirty="0">
                <a:solidFill>
                  <a:srgbClr val="C00000"/>
                </a:solidFill>
              </a:rPr>
              <a:t>anniversario del Concilio di </a:t>
            </a:r>
            <a:r>
              <a:rPr lang="it-IT" sz="2000" dirty="0" err="1">
                <a:solidFill>
                  <a:srgbClr val="C00000"/>
                </a:solidFill>
              </a:rPr>
              <a:t>Nicea</a:t>
            </a:r>
            <a:r>
              <a:rPr lang="it-IT" sz="2000" dirty="0">
                <a:solidFill>
                  <a:srgbClr val="C00000"/>
                </a:solidFill>
              </a:rPr>
              <a:t>: il Credo “con arte”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C15321-0C88-1E41-21AC-D87A67DD03BC}"/>
              </a:ext>
            </a:extLst>
          </p:cNvPr>
          <p:cNvSpPr txBox="1"/>
          <p:nvPr/>
        </p:nvSpPr>
        <p:spPr>
          <a:xfrm>
            <a:off x="899592" y="29748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Gesù Cristo (1 parte)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03615-6314-3778-8C28-4B6FE315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18323AB-28F8-6A08-BE4B-ABD43C92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021288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C6A9B3-7723-833D-3AE2-8FF8A4BB5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82498" cy="59766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6790E0-8DD6-6DF6-1089-82DA0782B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76" y="188640"/>
            <a:ext cx="4338294" cy="489654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61B1C55-CD7B-D484-B224-F30BB849148C}"/>
              </a:ext>
            </a:extLst>
          </p:cNvPr>
          <p:cNvSpPr/>
          <p:nvPr/>
        </p:nvSpPr>
        <p:spPr>
          <a:xfrm>
            <a:off x="35496" y="5085184"/>
            <a:ext cx="4608512" cy="20162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DF0BB9-C8F1-8622-2F62-E2013F6FAFE3}"/>
              </a:ext>
            </a:extLst>
          </p:cNvPr>
          <p:cNvSpPr txBox="1"/>
          <p:nvPr/>
        </p:nvSpPr>
        <p:spPr>
          <a:xfrm>
            <a:off x="5004047" y="5500094"/>
            <a:ext cx="377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lgerian" panose="04020705040A02060702" pitchFamily="82" charset="0"/>
              </a:rPr>
              <a:t>Alla ricerca del «volto»:</a:t>
            </a:r>
          </a:p>
          <a:p>
            <a:r>
              <a:rPr lang="it-IT">
                <a:latin typeface="Algerian" panose="04020705040A02060702" pitchFamily="82" charset="0"/>
              </a:rPr>
              <a:t>Sfida tra giganti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4" name="Immagine 3">
            <a:hlinkClick r:id="rId6"/>
            <a:extLst>
              <a:ext uri="{FF2B5EF4-FFF2-40B4-BE49-F238E27FC236}">
                <a16:creationId xmlns:a16="http://schemas.microsoft.com/office/drawing/2014/main" id="{8E3F1F92-BD46-538B-8217-CA7C65DB87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4413"/>
            <a:ext cx="1221929" cy="12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E6DA1-2A04-7533-95B8-E105F028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91E620-8C6F-D0FE-956C-19C3D62C7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4" y="260648"/>
            <a:ext cx="9144000" cy="521208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23756B-2CC4-14B8-7CDA-86146E30F4B4}"/>
              </a:ext>
            </a:extLst>
          </p:cNvPr>
          <p:cNvSpPr txBox="1"/>
          <p:nvPr/>
        </p:nvSpPr>
        <p:spPr>
          <a:xfrm>
            <a:off x="107504" y="5733256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                La modernità  e il volto </a:t>
            </a:r>
          </a:p>
          <a:p>
            <a:endParaRPr lang="it-IT" sz="1000" dirty="0">
              <a:latin typeface="Algerian" panose="04020705040A02060702" pitchFamily="82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Tra tante maschere un volto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32FDF4-EFA3-C382-4C6E-B40C1236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11417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hlinkClick r:id="rId5"/>
            <a:extLst>
              <a:ext uri="{FF2B5EF4-FFF2-40B4-BE49-F238E27FC236}">
                <a16:creationId xmlns:a16="http://schemas.microsoft.com/office/drawing/2014/main" id="{784D3763-2504-71FE-FDE6-227E063C8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68" y="5660294"/>
            <a:ext cx="1138428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C5198-B6DE-5A78-2219-003D1581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83FDDE-FED9-F3E4-AF41-CB7A80EC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76E1332-FF9D-A35D-CDFF-17DAD34CF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53" y="0"/>
            <a:ext cx="413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42DAB-575D-6037-DE45-C7C44394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447623-A3C0-D238-CF05-5878912E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F15BFC-8B21-1AC6-7AA2-5C317EFD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6085332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2AA0C3-7C25-686C-0EE7-16F759C1EEBE}"/>
              </a:ext>
            </a:extLst>
          </p:cNvPr>
          <p:cNvSpPr txBox="1"/>
          <p:nvPr/>
        </p:nvSpPr>
        <p:spPr>
          <a:xfrm>
            <a:off x="6516216" y="2708921"/>
            <a:ext cx="23313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Comic Sans MS" panose="030F0702030302020204" pitchFamily="66" charset="0"/>
              </a:rPr>
              <a:t>La modernità  </a:t>
            </a:r>
          </a:p>
          <a:p>
            <a:pPr algn="r"/>
            <a:r>
              <a:rPr lang="it-IT" sz="2400" dirty="0">
                <a:latin typeface="Comic Sans MS" panose="030F0702030302020204" pitchFamily="66" charset="0"/>
              </a:rPr>
              <a:t>e  il «volto» </a:t>
            </a:r>
          </a:p>
          <a:p>
            <a:pPr algn="r"/>
            <a:endParaRPr lang="it-IT" sz="2400" dirty="0">
              <a:latin typeface="Comic Sans MS" panose="030F0702030302020204" pitchFamily="66" charset="0"/>
            </a:endParaRPr>
          </a:p>
          <a:p>
            <a:pPr algn="r"/>
            <a:r>
              <a:rPr lang="it-IT" sz="2400" dirty="0">
                <a:latin typeface="Algerian" panose="04020705040A02060702" pitchFamily="82" charset="0"/>
              </a:rPr>
              <a:t>pietas</a:t>
            </a:r>
            <a:endParaRPr lang="it-IT" sz="2400" dirty="0">
              <a:latin typeface="Comic Sans MS" panose="030F0702030302020204" pitchFamily="66" charset="0"/>
            </a:endParaRPr>
          </a:p>
          <a:p>
            <a:endParaRPr lang="it-IT" sz="1000" dirty="0">
              <a:latin typeface="Algerian" panose="04020705040A02060702" pitchFamily="82" charset="0"/>
            </a:endParaRPr>
          </a:p>
        </p:txBody>
      </p:sp>
      <p:pic>
        <p:nvPicPr>
          <p:cNvPr id="3" name="Immagine 2">
            <a:hlinkClick r:id="rId5"/>
            <a:extLst>
              <a:ext uri="{FF2B5EF4-FFF2-40B4-BE49-F238E27FC236}">
                <a16:creationId xmlns:a16="http://schemas.microsoft.com/office/drawing/2014/main" id="{A8CA15B0-BBD9-C46C-B82F-E482D8B10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89240"/>
            <a:ext cx="994412" cy="9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29675-7E0C-84E2-C692-54F9C05B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A6EA91-7FB0-9E98-0F17-4C3A4BA3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39E1B58-C112-13B5-4169-02798AC32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228975" cy="45815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B47FF5-C616-036C-A7FC-2956B787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54722"/>
            <a:ext cx="4725926" cy="526238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A95CFC-9066-85C5-CDA5-E5433737AFF9}"/>
              </a:ext>
            </a:extLst>
          </p:cNvPr>
          <p:cNvSpPr txBox="1"/>
          <p:nvPr/>
        </p:nvSpPr>
        <p:spPr>
          <a:xfrm>
            <a:off x="237998" y="5013176"/>
            <a:ext cx="8668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La modernità  </a:t>
            </a:r>
          </a:p>
          <a:p>
            <a:r>
              <a:rPr lang="it-IT" sz="2400" dirty="0">
                <a:latin typeface="Comic Sans MS" panose="030F0702030302020204" pitchFamily="66" charset="0"/>
              </a:rPr>
              <a:t>e  il «volto» </a:t>
            </a:r>
          </a:p>
          <a:p>
            <a:endParaRPr lang="it-IT" sz="2400" dirty="0">
              <a:latin typeface="Comic Sans MS" panose="030F0702030302020204" pitchFamily="66" charset="0"/>
            </a:endParaRPr>
          </a:p>
          <a:p>
            <a:r>
              <a:rPr lang="it-IT" sz="2400" dirty="0">
                <a:latin typeface="Algerian" panose="04020705040A02060702" pitchFamily="82" charset="0"/>
              </a:rPr>
              <a:t>pietas</a:t>
            </a:r>
            <a:endParaRPr lang="it-IT" sz="1000" dirty="0">
              <a:latin typeface="Algerian" panose="04020705040A02060702" pitchFamily="8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3FE8C9-6D4D-8E16-1A99-130C9F7410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06706"/>
            <a:ext cx="778388" cy="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F07E8-7FB4-7540-E2EB-E865CA99E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261A21-3644-D41D-DFE6-1B33C61C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A6441F-AF62-6DA7-737E-A699F56CE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532503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2F0FC5-7B3C-0E41-9DB7-B65711BEE8C1}"/>
              </a:ext>
            </a:extLst>
          </p:cNvPr>
          <p:cNvSpPr txBox="1"/>
          <p:nvPr/>
        </p:nvSpPr>
        <p:spPr>
          <a:xfrm>
            <a:off x="6621010" y="2564904"/>
            <a:ext cx="2259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Comic Sans MS" panose="030F0702030302020204" pitchFamily="66" charset="0"/>
              </a:rPr>
              <a:t>La modernità  </a:t>
            </a:r>
          </a:p>
          <a:p>
            <a:pPr algn="r"/>
            <a:r>
              <a:rPr lang="it-IT" sz="2400" dirty="0">
                <a:latin typeface="Comic Sans MS" panose="030F0702030302020204" pitchFamily="66" charset="0"/>
              </a:rPr>
              <a:t>e  il «volto» </a:t>
            </a:r>
          </a:p>
          <a:p>
            <a:pPr algn="r"/>
            <a:endParaRPr lang="it-IT" sz="2400" dirty="0">
              <a:latin typeface="Comic Sans MS" panose="030F0702030302020204" pitchFamily="66" charset="0"/>
            </a:endParaRPr>
          </a:p>
          <a:p>
            <a:pPr algn="r"/>
            <a:r>
              <a:rPr lang="it-IT" sz="2400" dirty="0">
                <a:latin typeface="Algerian" panose="04020705040A02060702" pitchFamily="82" charset="0"/>
              </a:rPr>
              <a:t>avvilito</a:t>
            </a:r>
            <a:endParaRPr lang="it-IT" sz="2400" dirty="0">
              <a:latin typeface="Comic Sans MS" panose="030F0702030302020204" pitchFamily="66" charset="0"/>
            </a:endParaRPr>
          </a:p>
          <a:p>
            <a:endParaRPr lang="it-IT" sz="1000" dirty="0">
              <a:latin typeface="Algerian" panose="04020705040A02060702" pitchFamily="82" charset="0"/>
            </a:endParaRPr>
          </a:p>
        </p:txBody>
      </p:sp>
      <p:pic>
        <p:nvPicPr>
          <p:cNvPr id="6" name="Immagine 5">
            <a:hlinkClick r:id="rId5"/>
            <a:extLst>
              <a:ext uri="{FF2B5EF4-FFF2-40B4-BE49-F238E27FC236}">
                <a16:creationId xmlns:a16="http://schemas.microsoft.com/office/drawing/2014/main" id="{2019826B-D9B8-3951-3810-DE9DD5C98F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82" y="4947130"/>
            <a:ext cx="1508772" cy="14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73A69-2030-EF6A-0F01-5BD5D267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3FAEC0-DB4C-63E1-B3A8-6F52ECF8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79A587-2C91-2D45-E56D-A4054269DF7C}"/>
              </a:ext>
            </a:extLst>
          </p:cNvPr>
          <p:cNvSpPr txBox="1"/>
          <p:nvPr/>
        </p:nvSpPr>
        <p:spPr>
          <a:xfrm>
            <a:off x="971600" y="620688"/>
            <a:ext cx="75608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Come commento a questa immagine di Antonello da Messina e </a:t>
            </a:r>
          </a:p>
          <a:p>
            <a:r>
              <a:rPr lang="it-IT" sz="1600" i="1" dirty="0"/>
              <a:t>come conclusione di questa riflessione sul «Credo in Gesù Cristo…»,(prima parte),</a:t>
            </a:r>
          </a:p>
          <a:p>
            <a:r>
              <a:rPr lang="it-IT" sz="1600" i="1" dirty="0"/>
              <a:t>vi lascio questa poesia (inserita nella via Crucis al Colosseo del 1999) di M. Luzi.</a:t>
            </a:r>
          </a:p>
          <a:p>
            <a:r>
              <a:rPr lang="it-IT" sz="1600" i="1" dirty="0"/>
              <a:t>La definirei notevole.</a:t>
            </a:r>
          </a:p>
          <a:p>
            <a:endParaRPr lang="it-IT" dirty="0"/>
          </a:p>
          <a:p>
            <a:r>
              <a:rPr lang="it-IT" dirty="0"/>
              <a:t>Padre mio, mi sono affezionato alla terra quanto non avrei </a:t>
            </a:r>
            <a:r>
              <a:rPr lang="en-US" dirty="0" err="1"/>
              <a:t>creduto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it-IT" dirty="0"/>
              <a:t>È bella e terribile la terra.</a:t>
            </a:r>
          </a:p>
          <a:p>
            <a:r>
              <a:rPr lang="it-IT" dirty="0"/>
              <a:t>Io ci sono nato quasi di nascosto,</a:t>
            </a:r>
          </a:p>
          <a:p>
            <a:r>
              <a:rPr lang="it-IT" dirty="0"/>
              <a:t>ci sono cresciuto e fatto adulto</a:t>
            </a:r>
          </a:p>
          <a:p>
            <a:r>
              <a:rPr lang="it-IT" dirty="0"/>
              <a:t>in un suo angolo quieto</a:t>
            </a:r>
          </a:p>
          <a:p>
            <a:r>
              <a:rPr lang="it-IT" dirty="0"/>
              <a:t>tra gente povera, amabile e esecrabile.</a:t>
            </a:r>
          </a:p>
          <a:p>
            <a:r>
              <a:rPr lang="it-IT" dirty="0"/>
              <a:t>Mi sono affezionato alle sue strade,</a:t>
            </a:r>
          </a:p>
          <a:p>
            <a:r>
              <a:rPr lang="it-IT" dirty="0"/>
              <a:t>mi sono divenuti cari i poggi e gli uliveti,</a:t>
            </a:r>
          </a:p>
          <a:p>
            <a:r>
              <a:rPr lang="it-IT" dirty="0"/>
              <a:t>le vigne, perfino i deserti.</a:t>
            </a:r>
          </a:p>
          <a:p>
            <a:endParaRPr lang="it-IT" dirty="0"/>
          </a:p>
          <a:p>
            <a:r>
              <a:rPr lang="it-IT" dirty="0"/>
              <a:t>È solo una stazione per il figlio tuo la terra</a:t>
            </a:r>
          </a:p>
          <a:p>
            <a:r>
              <a:rPr lang="it-IT" dirty="0"/>
              <a:t>ma ora mi addolora lasciarla</a:t>
            </a:r>
          </a:p>
          <a:p>
            <a:r>
              <a:rPr lang="it-IT" dirty="0"/>
              <a:t>e perfino questi uomini e le loro occupazioni,</a:t>
            </a:r>
          </a:p>
          <a:p>
            <a:r>
              <a:rPr lang="it-IT" dirty="0"/>
              <a:t>le loro case e i loro ricoveri</a:t>
            </a:r>
          </a:p>
          <a:p>
            <a:r>
              <a:rPr lang="it-IT" dirty="0"/>
              <a:t>mi dà pena doverli abbandonare…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A3B03E-63CA-04E6-3663-44707B3DD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4" y="3424311"/>
            <a:ext cx="11612" cy="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50CB-87F9-856F-914E-96D7CF997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E160FF-EB7F-10C8-9ED0-35789FBF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C29EFC-8F67-F741-6C0C-754D8BB7742D}"/>
              </a:ext>
            </a:extLst>
          </p:cNvPr>
          <p:cNvSpPr txBox="1"/>
          <p:nvPr/>
        </p:nvSpPr>
        <p:spPr>
          <a:xfrm>
            <a:off x="755576" y="692696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vita sulla terra è dolorosa,</a:t>
            </a:r>
          </a:p>
          <a:p>
            <a:r>
              <a:rPr lang="it-IT" dirty="0"/>
              <a:t>ma è anche gioiosa: mi sovvengono</a:t>
            </a:r>
          </a:p>
          <a:p>
            <a:r>
              <a:rPr lang="it-IT" dirty="0"/>
              <a:t>i piccoli dell'uomo, gli alberi, gli animali…</a:t>
            </a:r>
          </a:p>
          <a:p>
            <a:endParaRPr lang="it-IT" dirty="0"/>
          </a:p>
          <a:p>
            <a:r>
              <a:rPr lang="it-IT" dirty="0"/>
              <a:t>Congedarmi mi dà angoscia più del giusto.</a:t>
            </a:r>
          </a:p>
          <a:p>
            <a:r>
              <a:rPr lang="it-IT" dirty="0"/>
              <a:t>Sono stato troppo uomo tra gli uomini oppure troppo poco?</a:t>
            </a:r>
          </a:p>
          <a:p>
            <a:r>
              <a:rPr lang="it-IT" dirty="0"/>
              <a:t>Il terrestre l'ho fatto troppo mio o l'ho rifuggito?</a:t>
            </a:r>
          </a:p>
          <a:p>
            <a:r>
              <a:rPr lang="it-IT" dirty="0"/>
              <a:t>La nostalgia di te è stata continua e forte,</a:t>
            </a:r>
          </a:p>
          <a:p>
            <a:r>
              <a:rPr lang="it-IT" dirty="0"/>
              <a:t>tra non molto saremo ricongiunti nella sede eterna.</a:t>
            </a:r>
          </a:p>
          <a:p>
            <a:r>
              <a:rPr lang="en-US" dirty="0"/>
              <a:t>Padre, non </a:t>
            </a:r>
            <a:r>
              <a:rPr lang="en-US" dirty="0" err="1"/>
              <a:t>giudicarlo</a:t>
            </a:r>
            <a:endParaRPr lang="en-US" dirty="0"/>
          </a:p>
          <a:p>
            <a:r>
              <a:rPr lang="it-IT" dirty="0"/>
              <a:t>questo mio parlarti umano quasi delirante,</a:t>
            </a:r>
          </a:p>
          <a:p>
            <a:r>
              <a:rPr lang="it-IT" dirty="0"/>
              <a:t>accoglilo come un desiderio d'amore…</a:t>
            </a:r>
          </a:p>
          <a:p>
            <a:endParaRPr lang="it-IT" dirty="0"/>
          </a:p>
          <a:p>
            <a:r>
              <a:rPr lang="it-IT" dirty="0"/>
              <a:t>Mi afferrano, mi alzano alla croce piantata sulla collina…</a:t>
            </a:r>
          </a:p>
          <a:p>
            <a:r>
              <a:rPr lang="it-IT" dirty="0"/>
              <a:t>Ora vengo a te, comprendimi, nella mia debolezza.</a:t>
            </a:r>
          </a:p>
          <a:p>
            <a:endParaRPr lang="it-IT" dirty="0"/>
          </a:p>
          <a:p>
            <a:pPr algn="r"/>
            <a:r>
              <a:rPr lang="it-IT" i="1" dirty="0"/>
              <a:t>Luzi, la passione pagg.59-60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8A0C1B-2300-322B-DB58-37DC18F05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4" y="3424311"/>
            <a:ext cx="11612" cy="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B7BBD-204F-569D-E349-1E538BA37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9C66A0-86B5-0849-3682-1B8A8C81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7F81DE-3335-0EED-B5CD-1970BF3497BA}"/>
              </a:ext>
            </a:extLst>
          </p:cNvPr>
          <p:cNvSpPr txBox="1"/>
          <p:nvPr/>
        </p:nvSpPr>
        <p:spPr>
          <a:xfrm>
            <a:off x="1078444" y="2539354"/>
            <a:ext cx="637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Le catechesi sul credo , continueranno </a:t>
            </a:r>
          </a:p>
          <a:p>
            <a:pPr algn="ctr"/>
            <a:r>
              <a:rPr lang="it-IT" i="1" dirty="0"/>
              <a:t>nelle prime domeniche </a:t>
            </a:r>
          </a:p>
          <a:p>
            <a:pPr algn="ctr"/>
            <a:r>
              <a:rPr lang="it-IT" i="1" dirty="0"/>
              <a:t>di febbraio 2026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BAD896F-E89F-C932-B674-A65D3122A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4" y="3424311"/>
            <a:ext cx="11612" cy="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1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5576" y="692696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Domenica 26 ottobre</a:t>
            </a:r>
          </a:p>
          <a:p>
            <a:r>
              <a:rPr lang="it-IT" sz="2400" dirty="0"/>
              <a:t>	</a:t>
            </a:r>
            <a:r>
              <a:rPr lang="it-IT" sz="2400" b="1" dirty="0"/>
              <a:t>Credo in un solo Signore, Gesù </a:t>
            </a:r>
            <a:r>
              <a:rPr lang="it-IT" sz="2400" b="1" dirty="0" err="1"/>
              <a:t>Cristo…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	Si è fatto </a:t>
            </a:r>
            <a:r>
              <a:rPr lang="it-IT" sz="2400" b="1" dirty="0" err="1"/>
              <a:t>uomo…</a:t>
            </a:r>
            <a:r>
              <a:rPr lang="it-IT" sz="2400" b="1" dirty="0"/>
              <a:t> fu crocifisso morì e fu sepolto.</a:t>
            </a:r>
          </a:p>
          <a:p>
            <a:endParaRPr lang="it-IT" sz="2400" b="1" dirty="0"/>
          </a:p>
          <a:p>
            <a:r>
              <a:rPr lang="it-IT" sz="2400" dirty="0"/>
              <a:t>Schema:</a:t>
            </a:r>
          </a:p>
          <a:p>
            <a:endParaRPr lang="it-IT" sz="2400" dirty="0"/>
          </a:p>
          <a:p>
            <a:r>
              <a:rPr lang="it-IT" sz="2400" dirty="0"/>
              <a:t> 1. Il testo</a:t>
            </a:r>
          </a:p>
          <a:p>
            <a:endParaRPr lang="it-IT" sz="2400" dirty="0"/>
          </a:p>
          <a:p>
            <a:r>
              <a:rPr lang="it-IT" sz="2400" dirty="0"/>
              <a:t>2. «generato», non creato</a:t>
            </a:r>
          </a:p>
          <a:p>
            <a:endParaRPr lang="it-IT" sz="2400" dirty="0"/>
          </a:p>
          <a:p>
            <a:r>
              <a:rPr lang="it-IT" sz="2400" dirty="0"/>
              <a:t>3. Passaggi fondamentali della storia di Gesù</a:t>
            </a:r>
          </a:p>
          <a:p>
            <a:endParaRPr lang="it-IT" sz="2400" dirty="0"/>
          </a:p>
          <a:p>
            <a:r>
              <a:rPr lang="it-IT" sz="2400" dirty="0"/>
              <a:t>4. Immagini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CC229-B925-3BC6-57D1-37B8CC67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E4FA10-D63B-CA31-8883-4C590B6B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1BD7BC-753D-FF0E-91D1-B95F666C3557}"/>
              </a:ext>
            </a:extLst>
          </p:cNvPr>
          <p:cNvSpPr txBox="1"/>
          <p:nvPr/>
        </p:nvSpPr>
        <p:spPr>
          <a:xfrm>
            <a:off x="683568" y="692696"/>
            <a:ext cx="75608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1. Il testo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000" dirty="0"/>
              <a:t>Credo in un solo </a:t>
            </a:r>
            <a:r>
              <a:rPr lang="it-IT" sz="2000" b="1" dirty="0"/>
              <a:t>Signore</a:t>
            </a:r>
            <a:r>
              <a:rPr lang="it-IT" sz="2000" dirty="0"/>
              <a:t>, Gesù Cristo,</a:t>
            </a:r>
            <a:br>
              <a:rPr lang="it-IT" sz="2000" dirty="0"/>
            </a:br>
            <a:r>
              <a:rPr lang="it-IT" sz="2000" dirty="0"/>
              <a:t>unigenito Figlio di Dio,</a:t>
            </a:r>
            <a:br>
              <a:rPr lang="it-IT" sz="2000" dirty="0"/>
            </a:br>
            <a:r>
              <a:rPr lang="it-IT" sz="2000" dirty="0"/>
              <a:t>nato dal Padre prima di tutti i secoli:</a:t>
            </a:r>
            <a:br>
              <a:rPr lang="it-IT" sz="2000" dirty="0"/>
            </a:br>
            <a:r>
              <a:rPr lang="it-IT" sz="2000" dirty="0"/>
              <a:t>Dio da Dio, Luce da Luce,</a:t>
            </a:r>
            <a:br>
              <a:rPr lang="it-IT" sz="2000" dirty="0"/>
            </a:br>
            <a:r>
              <a:rPr lang="it-IT" sz="2000" dirty="0"/>
              <a:t>Dio vero da Dio vero,</a:t>
            </a:r>
            <a:br>
              <a:rPr lang="it-IT" sz="2000" dirty="0"/>
            </a:br>
            <a:r>
              <a:rPr lang="it-IT" sz="2000" b="1" dirty="0"/>
              <a:t>generato, non creato,</a:t>
            </a:r>
            <a:br>
              <a:rPr lang="it-IT" sz="2000" b="1" dirty="0"/>
            </a:br>
            <a:r>
              <a:rPr lang="it-IT" sz="2000" dirty="0"/>
              <a:t>della stessa sostanza del Padre;</a:t>
            </a:r>
            <a:br>
              <a:rPr lang="it-IT" sz="2000" dirty="0"/>
            </a:br>
            <a:r>
              <a:rPr lang="it-IT" sz="2000" dirty="0"/>
              <a:t>per mezzo di lui tutte le cose sono state create.</a:t>
            </a:r>
            <a:br>
              <a:rPr lang="it-IT" sz="2000" dirty="0"/>
            </a:br>
            <a:r>
              <a:rPr lang="it-IT" sz="2000" dirty="0"/>
              <a:t>Per noi uomini e per la nostra salvezza discese dal cielo,</a:t>
            </a:r>
            <a:br>
              <a:rPr lang="it-IT" sz="2000" dirty="0"/>
            </a:br>
            <a:r>
              <a:rPr lang="it-IT" sz="2000" dirty="0"/>
              <a:t>e per opera dello Spirito Santo</a:t>
            </a:r>
            <a:br>
              <a:rPr lang="it-IT" sz="2000" dirty="0"/>
            </a:br>
            <a:r>
              <a:rPr lang="it-IT" sz="2000" b="1" dirty="0"/>
              <a:t>si è incarnato nel seno della Vergine Maria</a:t>
            </a:r>
            <a:br>
              <a:rPr lang="it-IT" sz="2000" dirty="0"/>
            </a:br>
            <a:r>
              <a:rPr lang="it-IT" sz="2000" dirty="0"/>
              <a:t>e si è fatto uomo.</a:t>
            </a:r>
            <a:br>
              <a:rPr lang="it-IT" sz="2000" dirty="0"/>
            </a:br>
            <a:r>
              <a:rPr lang="it-IT" sz="2000" dirty="0"/>
              <a:t>Fu crocifisso per noi sotto Ponzio Pilato,</a:t>
            </a:r>
            <a:br>
              <a:rPr lang="it-IT" sz="2000" dirty="0"/>
            </a:br>
            <a:r>
              <a:rPr lang="it-IT" sz="2000" dirty="0"/>
              <a:t>morì e fu sepolto…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60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B9050-7367-21A8-EFFE-437FD178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053203-BC40-AF6B-268B-E178D121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BAE8CA-6E9D-72FD-7597-4F971886268E}"/>
              </a:ext>
            </a:extLst>
          </p:cNvPr>
          <p:cNvSpPr txBox="1"/>
          <p:nvPr/>
        </p:nvSpPr>
        <p:spPr>
          <a:xfrm>
            <a:off x="611560" y="332656"/>
            <a:ext cx="75608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2. «generato», non creato</a:t>
            </a:r>
          </a:p>
          <a:p>
            <a:endParaRPr lang="it-IT" sz="2400" dirty="0"/>
          </a:p>
          <a:p>
            <a:r>
              <a:rPr lang="it-IT" b="1" dirty="0"/>
              <a:t>Pensiero difficile, ma grande</a:t>
            </a:r>
          </a:p>
          <a:p>
            <a:r>
              <a:rPr lang="it-IT" dirty="0"/>
              <a:t>Anche tra noi umani l’avere un figlio aiuta a capire chi è l’essere umano:</a:t>
            </a:r>
          </a:p>
          <a:p>
            <a:r>
              <a:rPr lang="it-IT" dirty="0"/>
              <a:t>Una realtà generata (non auto-nascente, ma un essere che ha un’origine (donata) e una destinazione (un ringraziamento da restituire)</a:t>
            </a:r>
          </a:p>
          <a:p>
            <a:endParaRPr lang="it-IT" dirty="0"/>
          </a:p>
          <a:p>
            <a:r>
              <a:rPr lang="it-IT" dirty="0"/>
              <a:t>Questo è possibile perché Dio stesso  da subito non ha voluto essere auto-referenziale che si svolge come dono e perdono (ringraziamento)</a:t>
            </a:r>
          </a:p>
          <a:p>
            <a:pPr lvl="2"/>
            <a:r>
              <a:rPr lang="it-IT" dirty="0"/>
              <a:t>Nella manifestazione evangelica dell'intimità di 'Dio’, </a:t>
            </a:r>
          </a:p>
          <a:p>
            <a:pPr lvl="2"/>
            <a:r>
              <a:rPr lang="it-IT" dirty="0"/>
              <a:t>questa novità riguarda proprio la generazione —</a:t>
            </a:r>
          </a:p>
          <a:p>
            <a:pPr lvl="2"/>
            <a:r>
              <a:rPr lang="it-IT" dirty="0"/>
              <a:t> intesa come potenza amorevole, </a:t>
            </a:r>
          </a:p>
          <a:p>
            <a:pPr lvl="2"/>
            <a:r>
              <a:rPr lang="it-IT" dirty="0"/>
              <a:t>disposizione a far essere nel voler-bene. 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Attraverso la realtà di Gesù </a:t>
            </a:r>
            <a:r>
              <a:rPr lang="it-IT" b="1" dirty="0"/>
              <a:t>generato,</a:t>
            </a:r>
            <a:r>
              <a:rPr lang="it-IT" dirty="0"/>
              <a:t> non creatosi dice che</a:t>
            </a:r>
          </a:p>
          <a:p>
            <a:r>
              <a:rPr lang="it-IT" dirty="0"/>
              <a:t> neanche Dio è realtà compatta, autoreferenziale, ma è generazione (figlio) e lo Spirito è il seme e il frutto di questo grembo fecondo.</a:t>
            </a:r>
          </a:p>
          <a:p>
            <a:endParaRPr lang="it-IT" dirty="0"/>
          </a:p>
          <a:p>
            <a:r>
              <a:rPr lang="it-IT" dirty="0"/>
              <a:t>Nb 1. 	Il senso dell’uomo non può essere il vivere  narcisistico, </a:t>
            </a:r>
          </a:p>
          <a:p>
            <a:r>
              <a:rPr lang="it-IT" dirty="0"/>
              <a:t>	ma il vivere per l’altro, il vivere generando.</a:t>
            </a:r>
          </a:p>
          <a:p>
            <a:r>
              <a:rPr lang="it-IT" dirty="0"/>
              <a:t> nb.2: E’ tempo di pensare così, di dare «teologia», pensiero a questa realtà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591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2BAA-E86E-5B96-801A-A11EAB590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5CAF3E-1ACB-A188-DE8E-5FBC10C7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DA02A8-EFCA-3F6C-7B36-B96AF5ED76F1}"/>
              </a:ext>
            </a:extLst>
          </p:cNvPr>
          <p:cNvSpPr txBox="1"/>
          <p:nvPr/>
        </p:nvSpPr>
        <p:spPr>
          <a:xfrm>
            <a:off x="755576" y="692696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3. Passaggi fondamentali della storia di Gesù</a:t>
            </a:r>
          </a:p>
          <a:p>
            <a:endParaRPr lang="it-IT" sz="2400" dirty="0"/>
          </a:p>
          <a:p>
            <a:r>
              <a:rPr lang="it-IT" sz="2400" dirty="0"/>
              <a:t>- Fatto uomo nel grembo di Maria per opera dello Spirito</a:t>
            </a:r>
          </a:p>
          <a:p>
            <a:r>
              <a:rPr lang="it-IT" sz="2400" dirty="0"/>
              <a:t>Santo</a:t>
            </a:r>
          </a:p>
          <a:p>
            <a:endParaRPr lang="it-IT" sz="2400" dirty="0"/>
          </a:p>
          <a:p>
            <a:r>
              <a:rPr lang="it-IT" sz="2400" dirty="0"/>
              <a:t>- Battezzato</a:t>
            </a:r>
          </a:p>
          <a:p>
            <a:endParaRPr lang="it-IT" sz="2400" dirty="0"/>
          </a:p>
          <a:p>
            <a:r>
              <a:rPr lang="it-IT" sz="2400" dirty="0"/>
              <a:t>- Annuncia il Regno</a:t>
            </a:r>
          </a:p>
          <a:p>
            <a:endParaRPr lang="it-IT" sz="2400" dirty="0"/>
          </a:p>
          <a:p>
            <a:r>
              <a:rPr lang="it-IT" sz="2400" dirty="0"/>
              <a:t>- Ci ama sino alla morte di croce</a:t>
            </a:r>
          </a:p>
          <a:p>
            <a:endParaRPr lang="it-IT" sz="2400" dirty="0"/>
          </a:p>
          <a:p>
            <a:r>
              <a:rPr lang="it-IT" sz="2400" dirty="0"/>
              <a:t>- Alla luce della Risurrezione lo scopriamo: Signore</a:t>
            </a:r>
          </a:p>
          <a:p>
            <a:r>
              <a:rPr lang="it-IT" sz="2400" dirty="0"/>
              <a:t> e Creatore</a:t>
            </a:r>
          </a:p>
        </p:txBody>
      </p:sp>
    </p:spTree>
    <p:extLst>
      <p:ext uri="{BB962C8B-B14F-4D97-AF65-F5344CB8AC3E}">
        <p14:creationId xmlns:p14="http://schemas.microsoft.com/office/powerpoint/2010/main" val="94929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2DACA-6D94-F0B0-BF0B-FB8E997AA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37D183-3E87-4E88-0F4F-37AB9809E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4" y="3424311"/>
            <a:ext cx="11612" cy="937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F2B8749-7CF3-F1B9-622A-D52302FC0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8536649" cy="6858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E28855-54F0-6FD5-D0FF-3D5A130F69C8}"/>
              </a:ext>
            </a:extLst>
          </p:cNvPr>
          <p:cNvSpPr txBox="1"/>
          <p:nvPr/>
        </p:nvSpPr>
        <p:spPr>
          <a:xfrm>
            <a:off x="6372200" y="429309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>
                <a:solidFill>
                  <a:schemeClr val="bg1"/>
                </a:solidFill>
                <a:latin typeface="Algerian" panose="04020705040A02060702" pitchFamily="82" charset="0"/>
              </a:rPr>
              <a:t>LUCE </a:t>
            </a:r>
          </a:p>
          <a:p>
            <a:pPr algn="r"/>
            <a:r>
              <a:rPr lang="it-IT" sz="2800" dirty="0">
                <a:solidFill>
                  <a:schemeClr val="bg1"/>
                </a:solidFill>
                <a:latin typeface="Algerian" panose="04020705040A02060702" pitchFamily="82" charset="0"/>
              </a:rPr>
              <a:t>DA LUCE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5BF5C6-E6B0-6066-4053-A0ED17B62E47}"/>
              </a:ext>
            </a:extLst>
          </p:cNvPr>
          <p:cNvSpPr txBox="1"/>
          <p:nvPr/>
        </p:nvSpPr>
        <p:spPr>
          <a:xfrm>
            <a:off x="6876256" y="3501008"/>
            <a:ext cx="1512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natale in occidente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D50992-F2F8-6498-7552-716BA6F4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46261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>
            <a:hlinkClick r:id="rId6"/>
            <a:extLst>
              <a:ext uri="{FF2B5EF4-FFF2-40B4-BE49-F238E27FC236}">
                <a16:creationId xmlns:a16="http://schemas.microsoft.com/office/drawing/2014/main" id="{7FAB3EFA-A497-0D6F-35D4-73D1E7DC8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75164"/>
            <a:ext cx="1144234" cy="11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A1A91-E6F0-9631-7815-11128978C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E4A8C1-1F5C-C7F5-08BC-A4E3471F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8075E0C-1F32-FF88-1BA7-3F2CBEE8C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90B1F2-D06F-A3CC-FEEF-C96E21A27535}"/>
              </a:ext>
            </a:extLst>
          </p:cNvPr>
          <p:cNvSpPr txBox="1"/>
          <p:nvPr/>
        </p:nvSpPr>
        <p:spPr>
          <a:xfrm>
            <a:off x="6876256" y="2852936"/>
            <a:ext cx="1906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latin typeface="Algerian" panose="04020705040A02060702" pitchFamily="82" charset="0"/>
              </a:rPr>
              <a:t>HA </a:t>
            </a:r>
          </a:p>
          <a:p>
            <a:pPr algn="r"/>
            <a:r>
              <a:rPr lang="it-IT" dirty="0">
                <a:latin typeface="Algerian" panose="04020705040A02060702" pitchFamily="82" charset="0"/>
              </a:rPr>
              <a:t>DEPOSTO</a:t>
            </a:r>
          </a:p>
          <a:p>
            <a:pPr algn="r"/>
            <a:r>
              <a:rPr lang="it-IT" dirty="0">
                <a:latin typeface="Algerian" panose="04020705040A02060702" pitchFamily="82" charset="0"/>
              </a:rPr>
              <a:t>I POTENTI</a:t>
            </a:r>
          </a:p>
          <a:p>
            <a:pPr algn="r"/>
            <a:r>
              <a:rPr lang="it-IT" dirty="0">
                <a:latin typeface="Algerian" panose="04020705040A02060702" pitchFamily="82" charset="0"/>
              </a:rPr>
              <a:t>DAI TRONI</a:t>
            </a:r>
          </a:p>
        </p:txBody>
      </p:sp>
      <p:pic>
        <p:nvPicPr>
          <p:cNvPr id="6" name="Immagine 5">
            <a:hlinkClick r:id="rId5"/>
            <a:extLst>
              <a:ext uri="{FF2B5EF4-FFF2-40B4-BE49-F238E27FC236}">
                <a16:creationId xmlns:a16="http://schemas.microsoft.com/office/drawing/2014/main" id="{5F5BA1A9-285C-EEC9-B634-1C05735252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82" y="5157192"/>
            <a:ext cx="1532257" cy="15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7FE9B-E365-B2B8-6BFB-C2B4752C5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E5E73C-A27A-2B23-FA9E-1E5B5A07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5D2CBF-D55D-6E25-A286-2418FA833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02" y="0"/>
            <a:ext cx="498319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42C093-C1A3-D1D7-2773-FDE3E24B9043}"/>
              </a:ext>
            </a:extLst>
          </p:cNvPr>
          <p:cNvSpPr txBox="1"/>
          <p:nvPr/>
        </p:nvSpPr>
        <p:spPr>
          <a:xfrm>
            <a:off x="7376978" y="4869160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err="1">
                <a:latin typeface="Algerian" panose="04020705040A02060702" pitchFamily="82" charset="0"/>
              </a:rPr>
              <a:t>NATIVITà</a:t>
            </a:r>
            <a:r>
              <a:rPr lang="it-IT" dirty="0">
                <a:latin typeface="Algerian" panose="04020705040A02060702" pitchFamily="82" charset="0"/>
              </a:rPr>
              <a:t> </a:t>
            </a:r>
          </a:p>
          <a:p>
            <a:pPr algn="r"/>
            <a:r>
              <a:rPr lang="it-IT" dirty="0">
                <a:latin typeface="Algerian" panose="04020705040A02060702" pitchFamily="82" charset="0"/>
              </a:rPr>
              <a:t>ORIENTALE</a:t>
            </a:r>
          </a:p>
        </p:txBody>
      </p:sp>
      <p:pic>
        <p:nvPicPr>
          <p:cNvPr id="5" name="Immagine 4">
            <a:hlinkClick r:id="rId5"/>
            <a:extLst>
              <a:ext uri="{FF2B5EF4-FFF2-40B4-BE49-F238E27FC236}">
                <a16:creationId xmlns:a16="http://schemas.microsoft.com/office/drawing/2014/main" id="{CBA055F2-8649-72E0-6DC2-CFDA88181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0" y="5226172"/>
            <a:ext cx="1428401" cy="1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2266B-23C4-2E32-7077-EF989F5E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FC8F60-81F1-6CE5-2CC3-59921F72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63148" cy="7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DBD1AD-916E-FD9D-712E-057520D77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24"/>
            <a:ext cx="4680520" cy="687832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37DA44-1450-0520-6F65-00D43A832546}"/>
              </a:ext>
            </a:extLst>
          </p:cNvPr>
          <p:cNvSpPr txBox="1"/>
          <p:nvPr/>
        </p:nvSpPr>
        <p:spPr>
          <a:xfrm>
            <a:off x="7013096" y="4869160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err="1">
                <a:latin typeface="Algerian" panose="04020705040A02060702" pitchFamily="82" charset="0"/>
              </a:rPr>
              <a:t>Immerzione</a:t>
            </a:r>
            <a:endParaRPr lang="it-IT" dirty="0">
              <a:latin typeface="Algerian" panose="04020705040A02060702" pitchFamily="82" charset="0"/>
            </a:endParaRPr>
          </a:p>
          <a:p>
            <a:pPr algn="r"/>
            <a:r>
              <a:rPr lang="it-IT" dirty="0">
                <a:latin typeface="Algerian" panose="04020705040A02060702" pitchFamily="82" charset="0"/>
              </a:rPr>
              <a:t>Nell’umanità</a:t>
            </a:r>
          </a:p>
        </p:txBody>
      </p:sp>
    </p:spTree>
    <p:extLst>
      <p:ext uri="{BB962C8B-B14F-4D97-AF65-F5344CB8AC3E}">
        <p14:creationId xmlns:p14="http://schemas.microsoft.com/office/powerpoint/2010/main" val="116741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802</Words>
  <Application>Microsoft Office PowerPoint</Application>
  <PresentationFormat>Presentazione su schermo (4:3)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CentSchbkCyrill BT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Andrea Zandonini</cp:lastModifiedBy>
  <cp:revision>24</cp:revision>
  <dcterms:created xsi:type="dcterms:W3CDTF">2025-10-16T07:49:27Z</dcterms:created>
  <dcterms:modified xsi:type="dcterms:W3CDTF">2025-12-01T10:49:23Z</dcterms:modified>
</cp:coreProperties>
</file>