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7" r:id="rId2"/>
    <p:sldId id="259" r:id="rId3"/>
    <p:sldId id="270" r:id="rId4"/>
    <p:sldId id="271" r:id="rId5"/>
    <p:sldId id="263" r:id="rId6"/>
    <p:sldId id="264" r:id="rId7"/>
    <p:sldId id="272" r:id="rId8"/>
    <p:sldId id="265" r:id="rId9"/>
    <p:sldId id="266" r:id="rId10"/>
    <p:sldId id="260" r:id="rId11"/>
    <p:sldId id="267" r:id="rId12"/>
    <p:sldId id="261" r:id="rId13"/>
    <p:sldId id="269" r:id="rId14"/>
  </p:sldIdLst>
  <p:sldSz cx="9144000" cy="6858000" type="screen4x3"/>
  <p:notesSz cx="6858000" cy="9144000"/>
  <p:defaultTextStyle>
    <a:defPPr>
      <a:defRPr lang="it-IT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20000" autoAdjust="0"/>
    <p:restoredTop sz="94660"/>
  </p:normalViewPr>
  <p:slideViewPr>
    <p:cSldViewPr>
      <p:cViewPr varScale="1">
        <p:scale>
          <a:sx n="89" d="100"/>
          <a:sy n="89" d="100"/>
        </p:scale>
        <p:origin x="126" y="90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presProps" Target="presProp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Diapositiva tito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it-IT"/>
              <a:t>Fare clic per modificare lo stile del titolo</a:t>
            </a:r>
          </a:p>
        </p:txBody>
      </p:sp>
      <p:sp>
        <p:nvSpPr>
          <p:cNvPr id="3" name="Sottotitolo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it-IT"/>
              <a:t>Fare clic per modificare lo stile del sottotitolo dello schema</a:t>
            </a:r>
          </a:p>
        </p:txBody>
      </p:sp>
      <p:sp>
        <p:nvSpPr>
          <p:cNvPr id="4" name="Segnaposto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30C3C58-CD0F-4AFF-88A6-E4D0B6486A56}" type="datetimeFigureOut">
              <a:rPr lang="it-IT" smtClean="0"/>
              <a:pPr/>
              <a:t>19/10/2021</a:t>
            </a:fld>
            <a:endParaRPr lang="it-IT"/>
          </a:p>
        </p:txBody>
      </p:sp>
      <p:sp>
        <p:nvSpPr>
          <p:cNvPr id="5" name="Segnaposto piè di pagina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6" name="Segnaposto numero diapositiva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28CA18-440F-460A-884C-6A94824EBAAF}" type="slidenum">
              <a:rPr lang="it-IT" smtClean="0"/>
              <a:pPr/>
              <a:t>‹N›</a:t>
            </a:fld>
            <a:endParaRPr lang="it-IT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olo e contenu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t-IT"/>
              <a:t>Fare clic per modificare lo stile del titolo</a:t>
            </a:r>
          </a:p>
        </p:txBody>
      </p:sp>
      <p:sp>
        <p:nvSpPr>
          <p:cNvPr id="3" name="Segnaposto contenuto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it-IT"/>
              <a:t>Fare clic per modificare stili del testo dello schema</a:t>
            </a:r>
          </a:p>
          <a:p>
            <a:pPr lvl="1"/>
            <a:r>
              <a:rPr lang="it-IT"/>
              <a:t>Secondo livello</a:t>
            </a:r>
          </a:p>
          <a:p>
            <a:pPr lvl="2"/>
            <a:r>
              <a:rPr lang="it-IT"/>
              <a:t>Terzo livello</a:t>
            </a:r>
          </a:p>
          <a:p>
            <a:pPr lvl="3"/>
            <a:r>
              <a:rPr lang="it-IT"/>
              <a:t>Quarto livello</a:t>
            </a:r>
          </a:p>
          <a:p>
            <a:pPr lvl="4"/>
            <a:r>
              <a:rPr lang="it-IT"/>
              <a:t>Quinto livello</a:t>
            </a:r>
          </a:p>
        </p:txBody>
      </p:sp>
      <p:sp>
        <p:nvSpPr>
          <p:cNvPr id="4" name="Segnaposto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30C3C58-CD0F-4AFF-88A6-E4D0B6486A56}" type="datetimeFigureOut">
              <a:rPr lang="it-IT" smtClean="0"/>
              <a:pPr/>
              <a:t>19/10/2021</a:t>
            </a:fld>
            <a:endParaRPr lang="it-IT"/>
          </a:p>
        </p:txBody>
      </p:sp>
      <p:sp>
        <p:nvSpPr>
          <p:cNvPr id="5" name="Segnaposto piè di pagina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6" name="Segnaposto numero diapositiva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28CA18-440F-460A-884C-6A94824EBAAF}" type="slidenum">
              <a:rPr lang="it-IT" smtClean="0"/>
              <a:pPr/>
              <a:t>‹N›</a:t>
            </a:fld>
            <a:endParaRPr lang="it-IT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Intestazione sezion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it-IT"/>
              <a:t>Fare clic per modificare lo stile del titolo</a:t>
            </a:r>
          </a:p>
        </p:txBody>
      </p:sp>
      <p:sp>
        <p:nvSpPr>
          <p:cNvPr id="3" name="Segnaposto testo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it-IT"/>
              <a:t>Fare clic per modificare stili del testo dello schema</a:t>
            </a:r>
          </a:p>
        </p:txBody>
      </p:sp>
      <p:sp>
        <p:nvSpPr>
          <p:cNvPr id="4" name="Segnaposto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30C3C58-CD0F-4AFF-88A6-E4D0B6486A56}" type="datetimeFigureOut">
              <a:rPr lang="it-IT" smtClean="0"/>
              <a:pPr/>
              <a:t>19/10/2021</a:t>
            </a:fld>
            <a:endParaRPr lang="it-IT"/>
          </a:p>
        </p:txBody>
      </p:sp>
      <p:sp>
        <p:nvSpPr>
          <p:cNvPr id="5" name="Segnaposto piè di pagina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6" name="Segnaposto numero diapositiva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28CA18-440F-460A-884C-6A94824EBAAF}" type="slidenum">
              <a:rPr lang="it-IT" smtClean="0"/>
              <a:pPr/>
              <a:t>‹N›</a:t>
            </a:fld>
            <a:endParaRPr lang="it-IT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ue contenut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t-IT"/>
              <a:t>Fare clic per modificare lo stile del titolo</a:t>
            </a:r>
          </a:p>
        </p:txBody>
      </p:sp>
      <p:sp>
        <p:nvSpPr>
          <p:cNvPr id="3" name="Segnaposto contenuto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it-IT"/>
              <a:t>Fare clic per modificare stili del testo dello schema</a:t>
            </a:r>
          </a:p>
          <a:p>
            <a:pPr lvl="1"/>
            <a:r>
              <a:rPr lang="it-IT"/>
              <a:t>Secondo livello</a:t>
            </a:r>
          </a:p>
          <a:p>
            <a:pPr lvl="2"/>
            <a:r>
              <a:rPr lang="it-IT"/>
              <a:t>Terzo livello</a:t>
            </a:r>
          </a:p>
          <a:p>
            <a:pPr lvl="3"/>
            <a:r>
              <a:rPr lang="it-IT"/>
              <a:t>Quarto livello</a:t>
            </a:r>
          </a:p>
          <a:p>
            <a:pPr lvl="4"/>
            <a:r>
              <a:rPr lang="it-IT"/>
              <a:t>Quinto livello</a:t>
            </a:r>
          </a:p>
        </p:txBody>
      </p:sp>
      <p:sp>
        <p:nvSpPr>
          <p:cNvPr id="4" name="Segnaposto contenuto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it-IT"/>
              <a:t>Fare clic per modificare stili del testo dello schema</a:t>
            </a:r>
          </a:p>
          <a:p>
            <a:pPr lvl="1"/>
            <a:r>
              <a:rPr lang="it-IT"/>
              <a:t>Secondo livello</a:t>
            </a:r>
          </a:p>
          <a:p>
            <a:pPr lvl="2"/>
            <a:r>
              <a:rPr lang="it-IT"/>
              <a:t>Terzo livello</a:t>
            </a:r>
          </a:p>
          <a:p>
            <a:pPr lvl="3"/>
            <a:r>
              <a:rPr lang="it-IT"/>
              <a:t>Quarto livello</a:t>
            </a:r>
          </a:p>
          <a:p>
            <a:pPr lvl="4"/>
            <a:r>
              <a:rPr lang="it-IT"/>
              <a:t>Quinto livello</a:t>
            </a:r>
          </a:p>
        </p:txBody>
      </p:sp>
      <p:sp>
        <p:nvSpPr>
          <p:cNvPr id="5" name="Segnaposto data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30C3C58-CD0F-4AFF-88A6-E4D0B6486A56}" type="datetimeFigureOut">
              <a:rPr lang="it-IT" smtClean="0"/>
              <a:pPr/>
              <a:t>19/10/2021</a:t>
            </a:fld>
            <a:endParaRPr lang="it-IT"/>
          </a:p>
        </p:txBody>
      </p:sp>
      <p:sp>
        <p:nvSpPr>
          <p:cNvPr id="6" name="Segnaposto piè di pagina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7" name="Segnaposto numero diapositiva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28CA18-440F-460A-884C-6A94824EBAAF}" type="slidenum">
              <a:rPr lang="it-IT" smtClean="0"/>
              <a:pPr/>
              <a:t>‹N›</a:t>
            </a:fld>
            <a:endParaRPr lang="it-IT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nfron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it-IT"/>
              <a:t>Fare clic per modificare lo stile del titolo</a:t>
            </a:r>
          </a:p>
        </p:txBody>
      </p:sp>
      <p:sp>
        <p:nvSpPr>
          <p:cNvPr id="3" name="Segnaposto testo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it-IT"/>
              <a:t>Fare clic per modificare stili del testo dello schema</a:t>
            </a:r>
          </a:p>
        </p:txBody>
      </p:sp>
      <p:sp>
        <p:nvSpPr>
          <p:cNvPr id="4" name="Segnaposto contenuto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it-IT"/>
              <a:t>Fare clic per modificare stili del testo dello schema</a:t>
            </a:r>
          </a:p>
          <a:p>
            <a:pPr lvl="1"/>
            <a:r>
              <a:rPr lang="it-IT"/>
              <a:t>Secondo livello</a:t>
            </a:r>
          </a:p>
          <a:p>
            <a:pPr lvl="2"/>
            <a:r>
              <a:rPr lang="it-IT"/>
              <a:t>Terzo livello</a:t>
            </a:r>
          </a:p>
          <a:p>
            <a:pPr lvl="3"/>
            <a:r>
              <a:rPr lang="it-IT"/>
              <a:t>Quarto livello</a:t>
            </a:r>
          </a:p>
          <a:p>
            <a:pPr lvl="4"/>
            <a:r>
              <a:rPr lang="it-IT"/>
              <a:t>Quinto livello</a:t>
            </a:r>
          </a:p>
        </p:txBody>
      </p:sp>
      <p:sp>
        <p:nvSpPr>
          <p:cNvPr id="5" name="Segnaposto testo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it-IT"/>
              <a:t>Fare clic per modificare stili del testo dello schema</a:t>
            </a:r>
          </a:p>
        </p:txBody>
      </p:sp>
      <p:sp>
        <p:nvSpPr>
          <p:cNvPr id="6" name="Segnaposto contenuto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it-IT"/>
              <a:t>Fare clic per modificare stili del testo dello schema</a:t>
            </a:r>
          </a:p>
          <a:p>
            <a:pPr lvl="1"/>
            <a:r>
              <a:rPr lang="it-IT"/>
              <a:t>Secondo livello</a:t>
            </a:r>
          </a:p>
          <a:p>
            <a:pPr lvl="2"/>
            <a:r>
              <a:rPr lang="it-IT"/>
              <a:t>Terzo livello</a:t>
            </a:r>
          </a:p>
          <a:p>
            <a:pPr lvl="3"/>
            <a:r>
              <a:rPr lang="it-IT"/>
              <a:t>Quarto livello</a:t>
            </a:r>
          </a:p>
          <a:p>
            <a:pPr lvl="4"/>
            <a:r>
              <a:rPr lang="it-IT"/>
              <a:t>Quinto livello</a:t>
            </a:r>
          </a:p>
        </p:txBody>
      </p:sp>
      <p:sp>
        <p:nvSpPr>
          <p:cNvPr id="7" name="Segnaposto data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30C3C58-CD0F-4AFF-88A6-E4D0B6486A56}" type="datetimeFigureOut">
              <a:rPr lang="it-IT" smtClean="0"/>
              <a:pPr/>
              <a:t>19/10/2021</a:t>
            </a:fld>
            <a:endParaRPr lang="it-IT"/>
          </a:p>
        </p:txBody>
      </p:sp>
      <p:sp>
        <p:nvSpPr>
          <p:cNvPr id="8" name="Segnaposto piè di pagina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9" name="Segnaposto numero diapositiva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28CA18-440F-460A-884C-6A94824EBAAF}" type="slidenum">
              <a:rPr lang="it-IT" smtClean="0"/>
              <a:pPr/>
              <a:t>‹N›</a:t>
            </a:fld>
            <a:endParaRPr lang="it-IT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Solo tito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t-IT"/>
              <a:t>Fare clic per modificare lo stile del titolo</a:t>
            </a:r>
          </a:p>
        </p:txBody>
      </p:sp>
      <p:sp>
        <p:nvSpPr>
          <p:cNvPr id="3" name="Segnaposto data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30C3C58-CD0F-4AFF-88A6-E4D0B6486A56}" type="datetimeFigureOut">
              <a:rPr lang="it-IT" smtClean="0"/>
              <a:pPr/>
              <a:t>19/10/2021</a:t>
            </a:fld>
            <a:endParaRPr lang="it-IT"/>
          </a:p>
        </p:txBody>
      </p:sp>
      <p:sp>
        <p:nvSpPr>
          <p:cNvPr id="4" name="Segnaposto piè di pagina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5" name="Segnaposto numero diapositiva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28CA18-440F-460A-884C-6A94824EBAAF}" type="slidenum">
              <a:rPr lang="it-IT" smtClean="0"/>
              <a:pPr/>
              <a:t>‹N›</a:t>
            </a:fld>
            <a:endParaRPr lang="it-IT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Vuot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egnaposto data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30C3C58-CD0F-4AFF-88A6-E4D0B6486A56}" type="datetimeFigureOut">
              <a:rPr lang="it-IT" smtClean="0"/>
              <a:pPr/>
              <a:t>19/10/2021</a:t>
            </a:fld>
            <a:endParaRPr lang="it-IT"/>
          </a:p>
        </p:txBody>
      </p:sp>
      <p:sp>
        <p:nvSpPr>
          <p:cNvPr id="3" name="Segnaposto piè di pagina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4" name="Segnaposto numero diapositiva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28CA18-440F-460A-884C-6A94824EBAAF}" type="slidenum">
              <a:rPr lang="it-IT" smtClean="0"/>
              <a:pPr/>
              <a:t>‹N›</a:t>
            </a:fld>
            <a:endParaRPr lang="it-IT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uto con didascali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it-IT"/>
              <a:t>Fare clic per modificare lo stile del titolo</a:t>
            </a:r>
          </a:p>
        </p:txBody>
      </p:sp>
      <p:sp>
        <p:nvSpPr>
          <p:cNvPr id="3" name="Segnaposto contenuto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it-IT"/>
              <a:t>Fare clic per modificare stili del testo dello schema</a:t>
            </a:r>
          </a:p>
          <a:p>
            <a:pPr lvl="1"/>
            <a:r>
              <a:rPr lang="it-IT"/>
              <a:t>Secondo livello</a:t>
            </a:r>
          </a:p>
          <a:p>
            <a:pPr lvl="2"/>
            <a:r>
              <a:rPr lang="it-IT"/>
              <a:t>Terzo livello</a:t>
            </a:r>
          </a:p>
          <a:p>
            <a:pPr lvl="3"/>
            <a:r>
              <a:rPr lang="it-IT"/>
              <a:t>Quarto livello</a:t>
            </a:r>
          </a:p>
          <a:p>
            <a:pPr lvl="4"/>
            <a:r>
              <a:rPr lang="it-IT"/>
              <a:t>Quinto livello</a:t>
            </a:r>
          </a:p>
        </p:txBody>
      </p:sp>
      <p:sp>
        <p:nvSpPr>
          <p:cNvPr id="4" name="Segnaposto testo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it-IT"/>
              <a:t>Fare clic per modificare stili del testo dello schema</a:t>
            </a:r>
          </a:p>
        </p:txBody>
      </p:sp>
      <p:sp>
        <p:nvSpPr>
          <p:cNvPr id="5" name="Segnaposto data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30C3C58-CD0F-4AFF-88A6-E4D0B6486A56}" type="datetimeFigureOut">
              <a:rPr lang="it-IT" smtClean="0"/>
              <a:pPr/>
              <a:t>19/10/2021</a:t>
            </a:fld>
            <a:endParaRPr lang="it-IT"/>
          </a:p>
        </p:txBody>
      </p:sp>
      <p:sp>
        <p:nvSpPr>
          <p:cNvPr id="6" name="Segnaposto piè di pagina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7" name="Segnaposto numero diapositiva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28CA18-440F-460A-884C-6A94824EBAAF}" type="slidenum">
              <a:rPr lang="it-IT" smtClean="0"/>
              <a:pPr/>
              <a:t>‹N›</a:t>
            </a:fld>
            <a:endParaRPr lang="it-IT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magine con didascali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it-IT"/>
              <a:t>Fare clic per modificare lo stile del titolo</a:t>
            </a:r>
          </a:p>
        </p:txBody>
      </p:sp>
      <p:sp>
        <p:nvSpPr>
          <p:cNvPr id="3" name="Segnaposto immagine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it-IT"/>
          </a:p>
        </p:txBody>
      </p:sp>
      <p:sp>
        <p:nvSpPr>
          <p:cNvPr id="4" name="Segnaposto testo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it-IT"/>
              <a:t>Fare clic per modificare stili del testo dello schema</a:t>
            </a:r>
          </a:p>
        </p:txBody>
      </p:sp>
      <p:sp>
        <p:nvSpPr>
          <p:cNvPr id="5" name="Segnaposto data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30C3C58-CD0F-4AFF-88A6-E4D0B6486A56}" type="datetimeFigureOut">
              <a:rPr lang="it-IT" smtClean="0"/>
              <a:pPr/>
              <a:t>19/10/2021</a:t>
            </a:fld>
            <a:endParaRPr lang="it-IT"/>
          </a:p>
        </p:txBody>
      </p:sp>
      <p:sp>
        <p:nvSpPr>
          <p:cNvPr id="6" name="Segnaposto piè di pagina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7" name="Segnaposto numero diapositiva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28CA18-440F-460A-884C-6A94824EBAAF}" type="slidenum">
              <a:rPr lang="it-IT" smtClean="0"/>
              <a:pPr/>
              <a:t>‹N›</a:t>
            </a:fld>
            <a:endParaRPr lang="it-IT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olo e testo vertica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t-IT"/>
              <a:t>Fare clic per modificare lo stile del titolo</a:t>
            </a:r>
          </a:p>
        </p:txBody>
      </p:sp>
      <p:sp>
        <p:nvSpPr>
          <p:cNvPr id="3" name="Segnaposto testo verticale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it-IT"/>
              <a:t>Fare clic per modificare stili del testo dello schema</a:t>
            </a:r>
          </a:p>
          <a:p>
            <a:pPr lvl="1"/>
            <a:r>
              <a:rPr lang="it-IT"/>
              <a:t>Secondo livello</a:t>
            </a:r>
          </a:p>
          <a:p>
            <a:pPr lvl="2"/>
            <a:r>
              <a:rPr lang="it-IT"/>
              <a:t>Terzo livello</a:t>
            </a:r>
          </a:p>
          <a:p>
            <a:pPr lvl="3"/>
            <a:r>
              <a:rPr lang="it-IT"/>
              <a:t>Quarto livello</a:t>
            </a:r>
          </a:p>
          <a:p>
            <a:pPr lvl="4"/>
            <a:r>
              <a:rPr lang="it-IT"/>
              <a:t>Quinto livello</a:t>
            </a:r>
          </a:p>
        </p:txBody>
      </p:sp>
      <p:sp>
        <p:nvSpPr>
          <p:cNvPr id="4" name="Segnaposto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30C3C58-CD0F-4AFF-88A6-E4D0B6486A56}" type="datetimeFigureOut">
              <a:rPr lang="it-IT" smtClean="0"/>
              <a:pPr/>
              <a:t>19/10/2021</a:t>
            </a:fld>
            <a:endParaRPr lang="it-IT"/>
          </a:p>
        </p:txBody>
      </p:sp>
      <p:sp>
        <p:nvSpPr>
          <p:cNvPr id="5" name="Segnaposto piè di pagina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6" name="Segnaposto numero diapositiva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28CA18-440F-460A-884C-6A94824EBAAF}" type="slidenum">
              <a:rPr lang="it-IT" smtClean="0"/>
              <a:pPr/>
              <a:t>‹N›</a:t>
            </a:fld>
            <a:endParaRPr lang="it-IT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itolo e testo vertica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vertica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it-IT"/>
              <a:t>Fare clic per modificare lo stile del titolo</a:t>
            </a:r>
          </a:p>
        </p:txBody>
      </p:sp>
      <p:sp>
        <p:nvSpPr>
          <p:cNvPr id="3" name="Segnaposto testo verticale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it-IT"/>
              <a:t>Fare clic per modificare stili del testo dello schema</a:t>
            </a:r>
          </a:p>
          <a:p>
            <a:pPr lvl="1"/>
            <a:r>
              <a:rPr lang="it-IT"/>
              <a:t>Secondo livello</a:t>
            </a:r>
          </a:p>
          <a:p>
            <a:pPr lvl="2"/>
            <a:r>
              <a:rPr lang="it-IT"/>
              <a:t>Terzo livello</a:t>
            </a:r>
          </a:p>
          <a:p>
            <a:pPr lvl="3"/>
            <a:r>
              <a:rPr lang="it-IT"/>
              <a:t>Quarto livello</a:t>
            </a:r>
          </a:p>
          <a:p>
            <a:pPr lvl="4"/>
            <a:r>
              <a:rPr lang="it-IT"/>
              <a:t>Quinto livello</a:t>
            </a:r>
          </a:p>
        </p:txBody>
      </p:sp>
      <p:sp>
        <p:nvSpPr>
          <p:cNvPr id="4" name="Segnaposto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30C3C58-CD0F-4AFF-88A6-E4D0B6486A56}" type="datetimeFigureOut">
              <a:rPr lang="it-IT" smtClean="0"/>
              <a:pPr/>
              <a:t>19/10/2021</a:t>
            </a:fld>
            <a:endParaRPr lang="it-IT"/>
          </a:p>
        </p:txBody>
      </p:sp>
      <p:sp>
        <p:nvSpPr>
          <p:cNvPr id="5" name="Segnaposto piè di pagina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6" name="Segnaposto numero diapositiva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28CA18-440F-460A-884C-6A94824EBAAF}" type="slidenum">
              <a:rPr lang="it-IT" smtClean="0"/>
              <a:pPr/>
              <a:t>‹N›</a:t>
            </a:fld>
            <a:endParaRPr lang="it-IT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egnaposto titolo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it-IT"/>
              <a:t>Fare clic per modificare lo stile del titolo</a:t>
            </a:r>
          </a:p>
        </p:txBody>
      </p:sp>
      <p:sp>
        <p:nvSpPr>
          <p:cNvPr id="3" name="Segnaposto testo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it-IT"/>
              <a:t>Fare clic per modificare stili del testo dello schema</a:t>
            </a:r>
          </a:p>
          <a:p>
            <a:pPr lvl="1"/>
            <a:r>
              <a:rPr lang="it-IT"/>
              <a:t>Secondo livello</a:t>
            </a:r>
          </a:p>
          <a:p>
            <a:pPr lvl="2"/>
            <a:r>
              <a:rPr lang="it-IT"/>
              <a:t>Terzo livello</a:t>
            </a:r>
          </a:p>
          <a:p>
            <a:pPr lvl="3"/>
            <a:r>
              <a:rPr lang="it-IT"/>
              <a:t>Quarto livello</a:t>
            </a:r>
          </a:p>
          <a:p>
            <a:pPr lvl="4"/>
            <a:r>
              <a:rPr lang="it-IT"/>
              <a:t>Quinto livello</a:t>
            </a:r>
          </a:p>
        </p:txBody>
      </p:sp>
      <p:sp>
        <p:nvSpPr>
          <p:cNvPr id="4" name="Segnaposto data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30C3C58-CD0F-4AFF-88A6-E4D0B6486A56}" type="datetimeFigureOut">
              <a:rPr lang="it-IT" smtClean="0"/>
              <a:pPr/>
              <a:t>19/10/2021</a:t>
            </a:fld>
            <a:endParaRPr lang="it-IT"/>
          </a:p>
        </p:txBody>
      </p:sp>
      <p:sp>
        <p:nvSpPr>
          <p:cNvPr id="5" name="Segnaposto piè di pagina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it-IT"/>
          </a:p>
        </p:txBody>
      </p:sp>
      <p:sp>
        <p:nvSpPr>
          <p:cNvPr id="6" name="Segnaposto numero diapositiva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528CA18-440F-460A-884C-6A94824EBAAF}" type="slidenum">
              <a:rPr lang="it-IT" smtClean="0"/>
              <a:pPr/>
              <a:t>‹N›</a:t>
            </a:fld>
            <a:endParaRPr lang="it-IT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it-IT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4" name="Sottotitolo 3"/>
          <p:cNvSpPr>
            <a:spLocks noGrp="1"/>
          </p:cNvSpPr>
          <p:nvPr>
            <p:ph type="subTitle" idx="1"/>
          </p:nvPr>
        </p:nvSpPr>
        <p:spPr>
          <a:xfrm>
            <a:off x="179512" y="3429000"/>
            <a:ext cx="3240360" cy="3429000"/>
          </a:xfrm>
        </p:spPr>
        <p:txBody>
          <a:bodyPr>
            <a:noAutofit/>
          </a:bodyPr>
          <a:lstStyle/>
          <a:p>
            <a:pPr algn="l"/>
            <a:r>
              <a:rPr lang="it-IT" sz="4400" dirty="0">
                <a:solidFill>
                  <a:schemeClr val="bg1"/>
                </a:solidFill>
                <a:latin typeface="Aharoni" pitchFamily="2" charset="-79"/>
                <a:cs typeface="Aharoni" pitchFamily="2" charset="-79"/>
              </a:rPr>
              <a:t>La </a:t>
            </a:r>
          </a:p>
          <a:p>
            <a:pPr algn="l"/>
            <a:r>
              <a:rPr lang="it-IT" sz="4400" dirty="0">
                <a:solidFill>
                  <a:schemeClr val="bg1"/>
                </a:solidFill>
                <a:latin typeface="Aharoni" pitchFamily="2" charset="-79"/>
                <a:cs typeface="Aharoni" pitchFamily="2" charset="-79"/>
              </a:rPr>
              <a:t>Chiesa</a:t>
            </a:r>
          </a:p>
          <a:p>
            <a:pPr algn="l"/>
            <a:r>
              <a:rPr lang="it-IT" sz="4400" dirty="0">
                <a:solidFill>
                  <a:schemeClr val="bg1"/>
                </a:solidFill>
                <a:latin typeface="Aharoni" pitchFamily="2" charset="-79"/>
                <a:cs typeface="Aharoni" pitchFamily="2" charset="-79"/>
              </a:rPr>
              <a:t>di </a:t>
            </a:r>
          </a:p>
          <a:p>
            <a:pPr algn="l"/>
            <a:r>
              <a:rPr lang="it-IT" sz="4400" dirty="0">
                <a:solidFill>
                  <a:schemeClr val="bg1"/>
                </a:solidFill>
                <a:latin typeface="Aharoni" pitchFamily="2" charset="-79"/>
                <a:cs typeface="Aharoni" pitchFamily="2" charset="-79"/>
              </a:rPr>
              <a:t>Francesco</a:t>
            </a:r>
          </a:p>
        </p:txBody>
      </p:sp>
      <p:sp>
        <p:nvSpPr>
          <p:cNvPr id="5" name="Sottotitolo 2"/>
          <p:cNvSpPr txBox="1">
            <a:spLocks/>
          </p:cNvSpPr>
          <p:nvPr/>
        </p:nvSpPr>
        <p:spPr>
          <a:xfrm>
            <a:off x="1524000" y="4038600"/>
            <a:ext cx="6400800" cy="17526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 typeface="Arial" pitchFamily="34" charset="0"/>
              <a:buNone/>
              <a:tabLst/>
              <a:defRPr/>
            </a:pPr>
            <a:endParaRPr lang="it-IT" sz="3200" dirty="0">
              <a:solidFill>
                <a:schemeClr val="tx1">
                  <a:tint val="75000"/>
                </a:schemeClr>
              </a:solidFill>
            </a:endParaRP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 typeface="Arial" pitchFamily="34" charset="0"/>
              <a:buNone/>
              <a:tabLst/>
              <a:defRPr/>
            </a:pPr>
            <a:endParaRPr kumimoji="0" lang="it-IT" sz="3200" b="0" i="0" u="none" strike="noStrike" kern="1200" cap="none" spc="0" normalizeH="0" baseline="0" noProof="0" dirty="0">
              <a:ln>
                <a:noFill/>
              </a:ln>
              <a:solidFill>
                <a:schemeClr val="tx1">
                  <a:tint val="75000"/>
                </a:schemeClr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ottotitolo 2"/>
          <p:cNvSpPr>
            <a:spLocks noGrp="1"/>
          </p:cNvSpPr>
          <p:nvPr>
            <p:ph type="subTitle" idx="1"/>
          </p:nvPr>
        </p:nvSpPr>
        <p:spPr>
          <a:xfrm>
            <a:off x="107504" y="260648"/>
            <a:ext cx="8856984" cy="6336704"/>
          </a:xfrm>
        </p:spPr>
        <p:txBody>
          <a:bodyPr>
            <a:normAutofit/>
          </a:bodyPr>
          <a:lstStyle/>
          <a:p>
            <a:r>
              <a:rPr lang="it-IT" dirty="0">
                <a:solidFill>
                  <a:srgbClr val="FF0000"/>
                </a:solidFill>
                <a:latin typeface="Arial" pitchFamily="34" charset="0"/>
                <a:cs typeface="Arial" pitchFamily="34" charset="0"/>
              </a:rPr>
              <a:t>Modelli di Chiesa</a:t>
            </a:r>
          </a:p>
          <a:p>
            <a:r>
              <a:rPr lang="it-IT" sz="2000" dirty="0">
                <a:solidFill>
                  <a:schemeClr val="tx1"/>
                </a:solidFill>
                <a:latin typeface="Arial" pitchFamily="34" charset="0"/>
                <a:cs typeface="Arial" pitchFamily="34" charset="0"/>
              </a:rPr>
              <a:t>La “Chiesa missionaria” nella storia</a:t>
            </a:r>
          </a:p>
          <a:p>
            <a:endParaRPr lang="it-IT" sz="2000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  <a:p>
            <a:pPr algn="l"/>
            <a:r>
              <a:rPr lang="it-IT" sz="2000" dirty="0">
                <a:solidFill>
                  <a:srgbClr val="FF0000"/>
                </a:solidFill>
                <a:latin typeface="Arial" pitchFamily="34" charset="0"/>
                <a:cs typeface="Arial" pitchFamily="34" charset="0"/>
              </a:rPr>
              <a:t>Schema </a:t>
            </a:r>
          </a:p>
          <a:p>
            <a:pPr marL="457200" indent="-457200" algn="l">
              <a:buAutoNum type="arabicPeriod"/>
            </a:pPr>
            <a:r>
              <a:rPr lang="it-IT" sz="2400" b="1" dirty="0">
                <a:solidFill>
                  <a:schemeClr val="tx1"/>
                </a:solidFill>
                <a:latin typeface="Arial" pitchFamily="34" charset="0"/>
                <a:cs typeface="Arial" pitchFamily="34" charset="0"/>
              </a:rPr>
              <a:t>momento: la Chiesa primitiva </a:t>
            </a:r>
            <a:r>
              <a:rPr lang="it-IT" sz="2800" dirty="0">
                <a:solidFill>
                  <a:schemeClr val="tx1"/>
                </a:solidFill>
                <a:latin typeface="Arial" pitchFamily="34" charset="0"/>
                <a:cs typeface="Arial" pitchFamily="34" charset="0"/>
              </a:rPr>
              <a:t>(1° e 2°secolo)</a:t>
            </a:r>
          </a:p>
          <a:p>
            <a:pPr algn="l"/>
            <a:r>
              <a:rPr lang="it-IT" sz="2400" b="1" dirty="0">
                <a:solidFill>
                  <a:schemeClr val="tx1"/>
                </a:solidFill>
                <a:latin typeface="Arial" pitchFamily="34" charset="0"/>
                <a:cs typeface="Arial" pitchFamily="34" charset="0"/>
              </a:rPr>
              <a:t>2. momento: la Chiesa primitiva </a:t>
            </a:r>
            <a:r>
              <a:rPr lang="it-IT" sz="2400" dirty="0">
                <a:solidFill>
                  <a:schemeClr val="tx1"/>
                </a:solidFill>
                <a:latin typeface="Arial" pitchFamily="34" charset="0"/>
                <a:cs typeface="Arial" pitchFamily="34" charset="0"/>
              </a:rPr>
              <a:t>(2°-4°secolo)</a:t>
            </a:r>
          </a:p>
          <a:p>
            <a:pPr algn="l"/>
            <a:r>
              <a:rPr lang="it-IT" sz="2400" b="1" dirty="0">
                <a:solidFill>
                  <a:schemeClr val="tx1"/>
                </a:solidFill>
                <a:latin typeface="Arial" pitchFamily="34" charset="0"/>
                <a:cs typeface="Arial" pitchFamily="34" charset="0"/>
              </a:rPr>
              <a:t>3. momento: Dopo l’editto di Costantino </a:t>
            </a:r>
            <a:r>
              <a:rPr lang="it-IT" sz="2400" dirty="0">
                <a:solidFill>
                  <a:schemeClr val="tx1"/>
                </a:solidFill>
                <a:latin typeface="Arial" pitchFamily="34" charset="0"/>
                <a:cs typeface="Arial" pitchFamily="34" charset="0"/>
              </a:rPr>
              <a:t>(4 secolo …)</a:t>
            </a:r>
          </a:p>
          <a:p>
            <a:pPr algn="l"/>
            <a:r>
              <a:rPr lang="it-IT" sz="2400" b="1" dirty="0">
                <a:solidFill>
                  <a:schemeClr val="tx1"/>
                </a:solidFill>
                <a:latin typeface="Arial Narrow" pitchFamily="34" charset="0"/>
              </a:rPr>
              <a:t>4. L’età moderna</a:t>
            </a:r>
          </a:p>
          <a:p>
            <a:pPr algn="l"/>
            <a:r>
              <a:rPr lang="it-IT" sz="2400" b="1" dirty="0">
                <a:solidFill>
                  <a:schemeClr val="tx1"/>
                </a:solidFill>
                <a:latin typeface="Arial Narrow" pitchFamily="34" charset="0"/>
              </a:rPr>
              <a:t>5. Il concilio Vaticano secondo </a:t>
            </a:r>
            <a:r>
              <a:rPr lang="it-IT" sz="2400" dirty="0">
                <a:solidFill>
                  <a:schemeClr val="tx1"/>
                </a:solidFill>
                <a:latin typeface="Arial Narrow" pitchFamily="34" charset="0"/>
              </a:rPr>
              <a:t>(1962-1965)</a:t>
            </a:r>
          </a:p>
          <a:p>
            <a:pPr algn="l"/>
            <a:r>
              <a:rPr lang="it-IT" sz="2400" b="1" dirty="0">
                <a:solidFill>
                  <a:schemeClr val="tx1"/>
                </a:solidFill>
                <a:latin typeface="Arial Narrow" pitchFamily="34" charset="0"/>
              </a:rPr>
              <a:t>6. 1. Oggi, Francesco:</a:t>
            </a:r>
          </a:p>
          <a:p>
            <a:r>
              <a:rPr lang="it-IT" sz="2400" b="1" dirty="0" err="1">
                <a:solidFill>
                  <a:schemeClr val="tx1"/>
                </a:solidFill>
                <a:latin typeface="Arial Narrow" pitchFamily="34" charset="0"/>
              </a:rPr>
              <a:t>Evangelii</a:t>
            </a:r>
            <a:r>
              <a:rPr lang="it-IT" sz="2400" b="1" dirty="0">
                <a:solidFill>
                  <a:schemeClr val="tx1"/>
                </a:solidFill>
                <a:latin typeface="Arial Narrow" pitchFamily="34" charset="0"/>
              </a:rPr>
              <a:t> </a:t>
            </a:r>
            <a:r>
              <a:rPr lang="it-IT" sz="2400" b="1" dirty="0" err="1">
                <a:solidFill>
                  <a:schemeClr val="tx1"/>
                </a:solidFill>
                <a:latin typeface="Arial Narrow" pitchFamily="34" charset="0"/>
              </a:rPr>
              <a:t>Gaudium</a:t>
            </a:r>
            <a:r>
              <a:rPr lang="it-IT" sz="2400" b="1" dirty="0">
                <a:solidFill>
                  <a:schemeClr val="tx1"/>
                </a:solidFill>
                <a:latin typeface="Arial Narrow" pitchFamily="34" charset="0"/>
              </a:rPr>
              <a:t> (la gioia del Vangelo)</a:t>
            </a:r>
          </a:p>
          <a:p>
            <a:pPr algn="l"/>
            <a:endParaRPr lang="it-IT" sz="2400" dirty="0">
              <a:solidFill>
                <a:schemeClr val="tx1"/>
              </a:solidFill>
              <a:latin typeface="Arial Narrow" pitchFamily="34" charset="0"/>
            </a:endParaRPr>
          </a:p>
          <a:p>
            <a:pPr algn="l"/>
            <a:endParaRPr lang="it-IT" sz="2400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  <a:p>
            <a:pPr algn="l"/>
            <a:endParaRPr lang="it-IT" sz="2400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  <a:p>
            <a:pPr algn="l"/>
            <a:endParaRPr lang="it-IT" sz="2400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  <a:p>
            <a:pPr algn="l"/>
            <a:endParaRPr lang="it-IT" sz="2800" i="1" dirty="0">
              <a:solidFill>
                <a:schemeClr val="tx1"/>
              </a:solidFill>
              <a:latin typeface="Arial Narrow" pitchFamily="34" charset="0"/>
            </a:endParaRPr>
          </a:p>
          <a:p>
            <a:pPr algn="l"/>
            <a:endParaRPr lang="it-IT" sz="2800" dirty="0">
              <a:solidFill>
                <a:schemeClr val="tx1"/>
              </a:solidFill>
              <a:latin typeface="Arial Narrow" pitchFamily="34" charset="0"/>
              <a:cs typeface="Arial" pitchFamily="34" charset="0"/>
            </a:endParaRPr>
          </a:p>
          <a:p>
            <a:pPr algn="l"/>
            <a:endParaRPr lang="it-IT" sz="2800" dirty="0">
              <a:solidFill>
                <a:schemeClr val="tx1"/>
              </a:solidFill>
            </a:endParaRPr>
          </a:p>
          <a:p>
            <a:endParaRPr lang="it-IT" dirty="0"/>
          </a:p>
          <a:p>
            <a:endParaRPr lang="it-IT" dirty="0"/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ottotitolo 2"/>
          <p:cNvSpPr>
            <a:spLocks noGrp="1"/>
          </p:cNvSpPr>
          <p:nvPr>
            <p:ph type="subTitle" idx="1"/>
          </p:nvPr>
        </p:nvSpPr>
        <p:spPr>
          <a:xfrm>
            <a:off x="179512" y="260648"/>
            <a:ext cx="8856984" cy="6336704"/>
          </a:xfrm>
        </p:spPr>
        <p:txBody>
          <a:bodyPr>
            <a:normAutofit/>
          </a:bodyPr>
          <a:lstStyle/>
          <a:p>
            <a:r>
              <a:rPr lang="it-IT" sz="2400" dirty="0">
                <a:solidFill>
                  <a:srgbClr val="FF0000"/>
                </a:solidFill>
                <a:latin typeface="Arial" pitchFamily="34" charset="0"/>
                <a:cs typeface="Arial" pitchFamily="34" charset="0"/>
              </a:rPr>
              <a:t>Modelli di Chiesa</a:t>
            </a:r>
          </a:p>
          <a:p>
            <a:r>
              <a:rPr lang="it-IT" sz="2400" dirty="0">
                <a:solidFill>
                  <a:srgbClr val="FF0000"/>
                </a:solidFill>
                <a:latin typeface="Arial" pitchFamily="34" charset="0"/>
                <a:cs typeface="Arial" pitchFamily="34" charset="0"/>
              </a:rPr>
              <a:t>La “Chiesa missionaria” nella storia</a:t>
            </a:r>
          </a:p>
          <a:p>
            <a:endParaRPr lang="it-IT" sz="2000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  <a:p>
            <a:pPr algn="l"/>
            <a:r>
              <a:rPr lang="it-IT" sz="2400" b="1" dirty="0">
                <a:solidFill>
                  <a:srgbClr val="FF0000"/>
                </a:solidFill>
                <a:latin typeface="Arial" pitchFamily="34" charset="0"/>
                <a:cs typeface="Arial" pitchFamily="34" charset="0"/>
              </a:rPr>
              <a:t>1. momento: la Chiesa primitiva </a:t>
            </a:r>
            <a:r>
              <a:rPr lang="it-IT" sz="2800" dirty="0">
                <a:solidFill>
                  <a:schemeClr val="tx1"/>
                </a:solidFill>
                <a:latin typeface="Arial" pitchFamily="34" charset="0"/>
                <a:cs typeface="Arial" pitchFamily="34" charset="0"/>
              </a:rPr>
              <a:t>(1° e 2°secolo)</a:t>
            </a:r>
          </a:p>
          <a:p>
            <a:pPr algn="l"/>
            <a:r>
              <a:rPr lang="it-IT" sz="2800" dirty="0">
                <a:solidFill>
                  <a:schemeClr val="tx1"/>
                </a:solidFill>
                <a:latin typeface="Arial Narrow" pitchFamily="34" charset="0"/>
                <a:cs typeface="Arial" pitchFamily="34" charset="0"/>
              </a:rPr>
              <a:t>Le prove subite dalla prima comunità, la portano a queste due scoperte: </a:t>
            </a:r>
          </a:p>
          <a:p>
            <a:pPr algn="l"/>
            <a:r>
              <a:rPr lang="it-IT" sz="2800" dirty="0">
                <a:solidFill>
                  <a:schemeClr val="tx1"/>
                </a:solidFill>
                <a:latin typeface="Arial Narrow" pitchFamily="34" charset="0"/>
                <a:cs typeface="Arial" pitchFamily="34" charset="0"/>
              </a:rPr>
              <a:t>	+ il Vangelo non è solo per il popolo d'Israele;</a:t>
            </a:r>
            <a:br>
              <a:rPr lang="it-IT" sz="2800" dirty="0">
                <a:solidFill>
                  <a:schemeClr val="tx1"/>
                </a:solidFill>
                <a:latin typeface="Arial Narrow" pitchFamily="34" charset="0"/>
                <a:cs typeface="Arial" pitchFamily="34" charset="0"/>
              </a:rPr>
            </a:br>
            <a:r>
              <a:rPr lang="it-IT" sz="2800" dirty="0">
                <a:solidFill>
                  <a:schemeClr val="tx1"/>
                </a:solidFill>
                <a:latin typeface="Arial Narrow" pitchFamily="34" charset="0"/>
                <a:cs typeface="Arial" pitchFamily="34" charset="0"/>
              </a:rPr>
              <a:t>	    va portato anche ai pagani.</a:t>
            </a:r>
          </a:p>
          <a:p>
            <a:pPr algn="l"/>
            <a:r>
              <a:rPr lang="it-IT" sz="2800" dirty="0">
                <a:solidFill>
                  <a:schemeClr val="tx1"/>
                </a:solidFill>
                <a:latin typeface="Arial Narrow" pitchFamily="34" charset="0"/>
                <a:cs typeface="Arial" pitchFamily="34" charset="0"/>
              </a:rPr>
              <a:t>	+ </a:t>
            </a:r>
            <a:r>
              <a:rPr lang="it-IT" sz="2800" dirty="0">
                <a:solidFill>
                  <a:schemeClr val="tx1"/>
                </a:solidFill>
                <a:latin typeface="Arial Narrow" pitchFamily="34" charset="0"/>
              </a:rPr>
              <a:t>il Vangelo portato ai pagani trasforma </a:t>
            </a:r>
            <a:r>
              <a:rPr lang="it-IT" sz="2800" dirty="0">
                <a:solidFill>
                  <a:srgbClr val="C00000"/>
                </a:solidFill>
                <a:latin typeface="Arial Narrow" pitchFamily="34" charset="0"/>
              </a:rPr>
              <a:t>(stravolge?) </a:t>
            </a:r>
          </a:p>
          <a:p>
            <a:pPr algn="l"/>
            <a:r>
              <a:rPr lang="it-IT" sz="2800" dirty="0">
                <a:solidFill>
                  <a:srgbClr val="C00000"/>
                </a:solidFill>
                <a:latin typeface="Arial Narrow" pitchFamily="34" charset="0"/>
              </a:rPr>
              <a:t>	</a:t>
            </a:r>
            <a:r>
              <a:rPr lang="it-IT" sz="2800" dirty="0">
                <a:solidFill>
                  <a:schemeClr val="tx1"/>
                </a:solidFill>
                <a:latin typeface="Arial Narrow" pitchFamily="34" charset="0"/>
              </a:rPr>
              <a:t>la struttura del popolo di Dio </a:t>
            </a:r>
            <a:r>
              <a:rPr lang="it-IT" sz="2800" i="1" dirty="0">
                <a:solidFill>
                  <a:srgbClr val="00B050"/>
                </a:solidFill>
                <a:latin typeface="Arial Narrow" pitchFamily="34" charset="0"/>
              </a:rPr>
              <a:t>(vedi per </a:t>
            </a:r>
            <a:r>
              <a:rPr lang="it-IT" sz="2800" i="1" dirty="0" err="1">
                <a:solidFill>
                  <a:srgbClr val="00B050"/>
                </a:solidFill>
                <a:latin typeface="Arial Narrow" pitchFamily="34" charset="0"/>
              </a:rPr>
              <a:t>esempio:circoncisione</a:t>
            </a:r>
            <a:r>
              <a:rPr lang="it-IT" sz="2800" i="1" dirty="0">
                <a:solidFill>
                  <a:srgbClr val="00B050"/>
                </a:solidFill>
                <a:latin typeface="Arial Narrow" pitchFamily="34" charset="0"/>
              </a:rPr>
              <a:t>.)</a:t>
            </a:r>
          </a:p>
          <a:p>
            <a:r>
              <a:rPr lang="it-IT" sz="2800" i="1" dirty="0">
                <a:solidFill>
                  <a:srgbClr val="0070C0"/>
                </a:solidFill>
                <a:latin typeface="Arial Narrow" pitchFamily="34" charset="0"/>
              </a:rPr>
              <a:t>Guadagno: «Dio non fa preferenza di persone»</a:t>
            </a:r>
          </a:p>
          <a:p>
            <a:pPr algn="l"/>
            <a:endParaRPr lang="it-IT" sz="2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  <a:p>
            <a:pPr algn="l"/>
            <a:endParaRPr lang="it-IT" sz="2800" i="1" dirty="0">
              <a:solidFill>
                <a:schemeClr val="tx1"/>
              </a:solidFill>
              <a:latin typeface="Arial Narrow" pitchFamily="34" charset="0"/>
            </a:endParaRPr>
          </a:p>
          <a:p>
            <a:pPr algn="l"/>
            <a:endParaRPr lang="it-IT" sz="2800" dirty="0">
              <a:solidFill>
                <a:schemeClr val="tx1"/>
              </a:solidFill>
              <a:latin typeface="Arial Narrow" pitchFamily="34" charset="0"/>
              <a:cs typeface="Arial" pitchFamily="34" charset="0"/>
            </a:endParaRPr>
          </a:p>
          <a:p>
            <a:pPr algn="l"/>
            <a:endParaRPr lang="it-IT" sz="2800" dirty="0">
              <a:solidFill>
                <a:schemeClr val="tx1"/>
              </a:solidFill>
            </a:endParaRPr>
          </a:p>
          <a:p>
            <a:endParaRPr lang="it-IT" dirty="0"/>
          </a:p>
          <a:p>
            <a:endParaRPr lang="it-IT" dirty="0"/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ottotitolo 2"/>
          <p:cNvSpPr>
            <a:spLocks noGrp="1"/>
          </p:cNvSpPr>
          <p:nvPr>
            <p:ph type="subTitle" idx="1"/>
          </p:nvPr>
        </p:nvSpPr>
        <p:spPr>
          <a:xfrm>
            <a:off x="179512" y="260648"/>
            <a:ext cx="8856984" cy="6336704"/>
          </a:xfrm>
        </p:spPr>
        <p:txBody>
          <a:bodyPr>
            <a:normAutofit/>
          </a:bodyPr>
          <a:lstStyle/>
          <a:p>
            <a:r>
              <a:rPr lang="it-IT" sz="2400" dirty="0">
                <a:solidFill>
                  <a:srgbClr val="FF0000"/>
                </a:solidFill>
                <a:latin typeface="Arial" pitchFamily="34" charset="0"/>
                <a:cs typeface="Arial" pitchFamily="34" charset="0"/>
              </a:rPr>
              <a:t>Modelli di Chiesa</a:t>
            </a:r>
          </a:p>
          <a:p>
            <a:r>
              <a:rPr lang="it-IT" sz="2400" dirty="0">
                <a:solidFill>
                  <a:srgbClr val="FF0000"/>
                </a:solidFill>
                <a:latin typeface="Arial" pitchFamily="34" charset="0"/>
                <a:cs typeface="Arial" pitchFamily="34" charset="0"/>
              </a:rPr>
              <a:t>La “Chiesa missionaria” nella storia</a:t>
            </a:r>
          </a:p>
          <a:p>
            <a:endParaRPr lang="it-IT" sz="2000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  <a:p>
            <a:pPr algn="l"/>
            <a:r>
              <a:rPr lang="it-IT" sz="2400" b="1" dirty="0">
                <a:solidFill>
                  <a:srgbClr val="FF0000"/>
                </a:solidFill>
                <a:latin typeface="Arial" pitchFamily="34" charset="0"/>
                <a:cs typeface="Arial" pitchFamily="34" charset="0"/>
              </a:rPr>
              <a:t>2. momento: la Chiesa primitiva </a:t>
            </a:r>
            <a:r>
              <a:rPr lang="it-IT" sz="2400" dirty="0">
                <a:solidFill>
                  <a:schemeClr val="tx1"/>
                </a:solidFill>
                <a:latin typeface="Arial" pitchFamily="34" charset="0"/>
                <a:cs typeface="Arial" pitchFamily="34" charset="0"/>
              </a:rPr>
              <a:t>(2°-4°secolo)</a:t>
            </a:r>
          </a:p>
          <a:p>
            <a:pPr algn="l"/>
            <a:r>
              <a:rPr lang="it-IT" sz="2800" dirty="0">
                <a:solidFill>
                  <a:schemeClr val="tx1"/>
                </a:solidFill>
                <a:latin typeface="Arial Narrow" pitchFamily="34" charset="0"/>
              </a:rPr>
              <a:t>Per portare il Vangelo ai pagani si rende necessario</a:t>
            </a:r>
          </a:p>
          <a:p>
            <a:pPr algn="l"/>
            <a:r>
              <a:rPr lang="it-IT" sz="2800" dirty="0">
                <a:solidFill>
                  <a:schemeClr val="tx1"/>
                </a:solidFill>
                <a:latin typeface="Arial Narrow" pitchFamily="34" charset="0"/>
              </a:rPr>
              <a:t>	- un impianto culturale adeguato (</a:t>
            </a:r>
            <a:r>
              <a:rPr lang="it-IT" sz="2800" i="1" dirty="0">
                <a:solidFill>
                  <a:schemeClr val="tx1"/>
                </a:solidFill>
                <a:latin typeface="Arial Narrow" pitchFamily="34" charset="0"/>
              </a:rPr>
              <a:t>dogmi, teologia,</a:t>
            </a:r>
            <a:r>
              <a:rPr lang="it-IT" sz="2800" dirty="0">
                <a:solidFill>
                  <a:schemeClr val="tx1"/>
                </a:solidFill>
                <a:latin typeface="Arial Narrow" pitchFamily="34" charset="0"/>
              </a:rPr>
              <a:t>…) per poter dialogare/opporsi alla cultura del tempo.</a:t>
            </a:r>
          </a:p>
          <a:p>
            <a:pPr algn="l"/>
            <a:r>
              <a:rPr lang="it-IT" sz="2800" dirty="0">
                <a:solidFill>
                  <a:schemeClr val="tx1"/>
                </a:solidFill>
                <a:latin typeface="Arial Narrow" pitchFamily="34" charset="0"/>
              </a:rPr>
              <a:t>	- Una struttura ben compaginata (</a:t>
            </a:r>
            <a:r>
              <a:rPr lang="it-IT" sz="2800" i="1" dirty="0">
                <a:solidFill>
                  <a:schemeClr val="tx1"/>
                </a:solidFill>
                <a:latin typeface="Arial Narrow" pitchFamily="34" charset="0"/>
              </a:rPr>
              <a:t>canone dei libri sacri; riti consolidati; riferimento delle chiese alla Chiesa di Roma;…)</a:t>
            </a:r>
          </a:p>
          <a:p>
            <a:pPr algn="l"/>
            <a:endParaRPr lang="it-IT" sz="2800" i="1" dirty="0">
              <a:solidFill>
                <a:schemeClr val="tx1"/>
              </a:solidFill>
              <a:latin typeface="Arial Narrow" pitchFamily="34" charset="0"/>
            </a:endParaRPr>
          </a:p>
          <a:p>
            <a:r>
              <a:rPr lang="it-IT" sz="2800" dirty="0">
                <a:solidFill>
                  <a:srgbClr val="0070C0"/>
                </a:solidFill>
                <a:latin typeface="Arial Narrow" pitchFamily="34" charset="0"/>
              </a:rPr>
              <a:t>Guadagno: L’essere cristiani valorizza la ricerca umana</a:t>
            </a:r>
          </a:p>
          <a:p>
            <a:pPr algn="l"/>
            <a:endParaRPr lang="it-IT" sz="2800" i="1" dirty="0">
              <a:solidFill>
                <a:schemeClr val="tx1"/>
              </a:solidFill>
              <a:latin typeface="Arial Narrow" pitchFamily="34" charset="0"/>
            </a:endParaRPr>
          </a:p>
          <a:p>
            <a:pPr algn="l"/>
            <a:endParaRPr lang="it-IT" sz="2800" dirty="0">
              <a:solidFill>
                <a:schemeClr val="tx1"/>
              </a:solidFill>
              <a:latin typeface="Arial Narrow" pitchFamily="34" charset="0"/>
              <a:cs typeface="Arial" pitchFamily="34" charset="0"/>
            </a:endParaRPr>
          </a:p>
          <a:p>
            <a:pPr algn="l"/>
            <a:endParaRPr lang="it-IT" sz="2800" dirty="0">
              <a:solidFill>
                <a:schemeClr val="tx1"/>
              </a:solidFill>
            </a:endParaRPr>
          </a:p>
          <a:p>
            <a:endParaRPr lang="it-IT" dirty="0"/>
          </a:p>
          <a:p>
            <a:endParaRPr lang="it-IT" dirty="0"/>
          </a:p>
        </p:txBody>
      </p:sp>
    </p:spTree>
    <p:extLst>
      <p:ext uri="{BB962C8B-B14F-4D97-AF65-F5344CB8AC3E}">
        <p14:creationId xmlns:p14="http://schemas.microsoft.com/office/powerpoint/2010/main" val="3843220563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ottotitolo 2"/>
          <p:cNvSpPr>
            <a:spLocks noGrp="1"/>
          </p:cNvSpPr>
          <p:nvPr>
            <p:ph type="subTitle" idx="1"/>
          </p:nvPr>
        </p:nvSpPr>
        <p:spPr>
          <a:xfrm>
            <a:off x="323528" y="260648"/>
            <a:ext cx="8640960" cy="6408712"/>
          </a:xfrm>
        </p:spPr>
        <p:txBody>
          <a:bodyPr>
            <a:normAutofit fontScale="77500" lnSpcReduction="20000"/>
          </a:bodyPr>
          <a:lstStyle/>
          <a:p>
            <a:pPr algn="r"/>
            <a:r>
              <a:rPr lang="it-IT" sz="1800" dirty="0">
                <a:solidFill>
                  <a:srgbClr val="FF0000"/>
                </a:solidFill>
                <a:latin typeface="Arial" pitchFamily="34" charset="0"/>
                <a:cs typeface="Arial" pitchFamily="34" charset="0"/>
              </a:rPr>
              <a:t>Modelli di Chiesa</a:t>
            </a:r>
          </a:p>
          <a:p>
            <a:pPr algn="r"/>
            <a:r>
              <a:rPr lang="it-IT" sz="1800" dirty="0">
                <a:solidFill>
                  <a:srgbClr val="FF0000"/>
                </a:solidFill>
                <a:latin typeface="Arial" pitchFamily="34" charset="0"/>
                <a:cs typeface="Arial" pitchFamily="34" charset="0"/>
              </a:rPr>
              <a:t>La “Chiesa missionaria” nella storia</a:t>
            </a:r>
          </a:p>
          <a:p>
            <a:endParaRPr lang="it-IT" sz="2000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  <a:p>
            <a:pPr algn="l"/>
            <a:r>
              <a:rPr lang="it-IT" sz="2400" b="1" dirty="0">
                <a:solidFill>
                  <a:srgbClr val="FF0000"/>
                </a:solidFill>
                <a:latin typeface="Arial" pitchFamily="34" charset="0"/>
                <a:cs typeface="Arial" pitchFamily="34" charset="0"/>
              </a:rPr>
              <a:t>3. momento: Dopo l’editto di Costantino</a:t>
            </a:r>
            <a:endParaRPr lang="it-IT" sz="2400" dirty="0">
              <a:solidFill>
                <a:srgbClr val="FF0000"/>
              </a:solidFill>
              <a:latin typeface="Arial" pitchFamily="34" charset="0"/>
              <a:cs typeface="Arial" pitchFamily="34" charset="0"/>
            </a:endParaRPr>
          </a:p>
          <a:p>
            <a:pPr algn="l"/>
            <a:r>
              <a:rPr lang="it-IT" sz="2800" dirty="0">
                <a:solidFill>
                  <a:schemeClr val="tx1"/>
                </a:solidFill>
                <a:latin typeface="Arial Narrow" pitchFamily="34" charset="0"/>
              </a:rPr>
              <a:t>La cultura cristiana diventa «la cultura»; </a:t>
            </a:r>
            <a:r>
              <a:rPr lang="it-IT" sz="2100" i="1" dirty="0">
                <a:solidFill>
                  <a:srgbClr val="00B050"/>
                </a:solidFill>
                <a:latin typeface="Arial Narrow" pitchFamily="34" charset="0"/>
              </a:rPr>
              <a:t>(sparisce l’oggetto del confronto!?)</a:t>
            </a:r>
            <a:br>
              <a:rPr lang="it-IT" sz="2800" dirty="0">
                <a:solidFill>
                  <a:schemeClr val="tx1"/>
                </a:solidFill>
                <a:latin typeface="Arial Narrow" pitchFamily="34" charset="0"/>
              </a:rPr>
            </a:br>
            <a:r>
              <a:rPr lang="it-IT" sz="2800" dirty="0">
                <a:solidFill>
                  <a:schemeClr val="tx1"/>
                </a:solidFill>
                <a:latin typeface="Arial Narrow" pitchFamily="34" charset="0"/>
              </a:rPr>
              <a:t>	</a:t>
            </a:r>
            <a:r>
              <a:rPr lang="it-IT" sz="2800" dirty="0">
                <a:solidFill>
                  <a:srgbClr val="00B050"/>
                </a:solidFill>
                <a:latin typeface="Arial Narrow" pitchFamily="34" charset="0"/>
              </a:rPr>
              <a:t>Che tutti siano cristiani diventa sempre più scontato</a:t>
            </a:r>
            <a:r>
              <a:rPr lang="it-IT" sz="2800" dirty="0">
                <a:solidFill>
                  <a:schemeClr val="tx1"/>
                </a:solidFill>
                <a:latin typeface="Arial Narrow" pitchFamily="34" charset="0"/>
              </a:rPr>
              <a:t>;</a:t>
            </a:r>
          </a:p>
          <a:p>
            <a:pPr algn="l"/>
            <a:r>
              <a:rPr lang="it-IT" sz="2800" dirty="0">
                <a:solidFill>
                  <a:srgbClr val="0070C0"/>
                </a:solidFill>
                <a:latin typeface="Arial Narrow" pitchFamily="34" charset="0"/>
              </a:rPr>
              <a:t>Guadagno e pericolo:</a:t>
            </a:r>
          </a:p>
          <a:p>
            <a:pPr algn="l"/>
            <a:r>
              <a:rPr lang="it-IT" sz="2800" dirty="0">
                <a:solidFill>
                  <a:srgbClr val="0070C0"/>
                </a:solidFill>
                <a:latin typeface="Arial Narrow" pitchFamily="34" charset="0"/>
              </a:rPr>
              <a:t>	l'evangelizzazione diventa il "cammino" </a:t>
            </a:r>
          </a:p>
          <a:p>
            <a:pPr algn="l"/>
            <a:r>
              <a:rPr lang="it-IT" sz="2800" dirty="0">
                <a:solidFill>
                  <a:srgbClr val="0070C0"/>
                </a:solidFill>
                <a:latin typeface="Arial Narrow" pitchFamily="34" charset="0"/>
              </a:rPr>
              <a:t>	di purificazione-santificazione interno alla Chiesa.</a:t>
            </a:r>
          </a:p>
          <a:p>
            <a:pPr algn="l"/>
            <a:endParaRPr lang="it-IT" sz="2800" dirty="0">
              <a:solidFill>
                <a:srgbClr val="0070C0"/>
              </a:solidFill>
              <a:latin typeface="Arial Narrow" pitchFamily="34" charset="0"/>
            </a:endParaRPr>
          </a:p>
          <a:p>
            <a:pPr algn="l"/>
            <a:r>
              <a:rPr lang="it-IT" sz="2800" b="1" dirty="0">
                <a:solidFill>
                  <a:schemeClr val="tx1"/>
                </a:solidFill>
                <a:latin typeface="Arial Narrow" pitchFamily="34" charset="0"/>
              </a:rPr>
              <a:t>Esempio di rischi che si corrono. </a:t>
            </a:r>
          </a:p>
          <a:p>
            <a:pPr algn="l"/>
            <a:r>
              <a:rPr lang="it-IT" sz="2800" dirty="0">
                <a:solidFill>
                  <a:schemeClr val="tx1"/>
                </a:solidFill>
                <a:latin typeface="Arial Narrow" pitchFamily="34" charset="0"/>
              </a:rPr>
              <a:t>1. I pagani, in quest’epoca coincidono con i "barbari“</a:t>
            </a:r>
          </a:p>
          <a:p>
            <a:pPr algn="l"/>
            <a:r>
              <a:rPr lang="it-IT" sz="2800" dirty="0">
                <a:solidFill>
                  <a:schemeClr val="tx1"/>
                </a:solidFill>
                <a:latin typeface="Arial Narrow" pitchFamily="34" charset="0"/>
              </a:rPr>
              <a:t>	che "</a:t>
            </a:r>
            <a:r>
              <a:rPr lang="it-IT" sz="2800" i="1" dirty="0">
                <a:solidFill>
                  <a:schemeClr val="tx1"/>
                </a:solidFill>
                <a:latin typeface="Arial Narrow" pitchFamily="34" charset="0"/>
              </a:rPr>
              <a:t>spinte o sponte</a:t>
            </a:r>
            <a:r>
              <a:rPr lang="it-IT" sz="2800" dirty="0">
                <a:solidFill>
                  <a:schemeClr val="tx1"/>
                </a:solidFill>
                <a:latin typeface="Arial Narrow" pitchFamily="34" charset="0"/>
              </a:rPr>
              <a:t>" vanno inseriti nella civiltà e nella Chiesa.</a:t>
            </a:r>
          </a:p>
          <a:p>
            <a:pPr algn="l"/>
            <a:r>
              <a:rPr lang="it-IT" sz="2800" dirty="0">
                <a:solidFill>
                  <a:schemeClr val="tx1"/>
                </a:solidFill>
                <a:latin typeface="Arial Narrow" pitchFamily="34" charset="0"/>
              </a:rPr>
              <a:t>    2. quanto agli Ebrei (anche se si capisce che è questione diversa)      </a:t>
            </a:r>
          </a:p>
          <a:p>
            <a:pPr algn="l"/>
            <a:r>
              <a:rPr lang="it-IT" sz="2800" dirty="0">
                <a:solidFill>
                  <a:schemeClr val="tx1"/>
                </a:solidFill>
                <a:latin typeface="Arial Narrow" pitchFamily="34" charset="0"/>
              </a:rPr>
              <a:t>          non c'è altra scelta. </a:t>
            </a:r>
            <a:r>
              <a:rPr lang="it-IT" sz="2800" i="1" dirty="0">
                <a:solidFill>
                  <a:srgbClr val="00B050"/>
                </a:solidFill>
                <a:latin typeface="Arial Narrow" pitchFamily="34" charset="0"/>
              </a:rPr>
              <a:t>(peccato per Rom 9-11)</a:t>
            </a:r>
          </a:p>
          <a:p>
            <a:pPr algn="l"/>
            <a:r>
              <a:rPr lang="it-IT" sz="2800" dirty="0">
                <a:solidFill>
                  <a:schemeClr val="tx1"/>
                </a:solidFill>
                <a:latin typeface="Arial Narrow" pitchFamily="34" charset="0"/>
              </a:rPr>
              <a:t>    3. la stabilità della Chiesa/civitas porta a preferire</a:t>
            </a:r>
          </a:p>
          <a:p>
            <a:pPr algn="l"/>
            <a:r>
              <a:rPr lang="it-IT" sz="2800" dirty="0">
                <a:solidFill>
                  <a:schemeClr val="tx1"/>
                </a:solidFill>
                <a:latin typeface="Arial Narrow" pitchFamily="34" charset="0"/>
              </a:rPr>
              <a:t>	- riti ben consolidati </a:t>
            </a:r>
            <a:r>
              <a:rPr lang="it-IT" sz="2800" dirty="0">
                <a:solidFill>
                  <a:srgbClr val="00B050"/>
                </a:solidFill>
                <a:latin typeface="Arial Narrow" pitchFamily="34" charset="0"/>
              </a:rPr>
              <a:t>(che col tempo si bloccano)</a:t>
            </a:r>
          </a:p>
          <a:p>
            <a:pPr algn="l"/>
            <a:r>
              <a:rPr lang="it-IT" sz="2800" dirty="0">
                <a:solidFill>
                  <a:schemeClr val="tx1"/>
                </a:solidFill>
                <a:latin typeface="Arial Narrow" pitchFamily="34" charset="0"/>
              </a:rPr>
              <a:t>	- pensare alla fede più come "contenuto" che come "atto".</a:t>
            </a:r>
          </a:p>
          <a:p>
            <a:pPr algn="l"/>
            <a:r>
              <a:rPr lang="it-IT" sz="2800" dirty="0">
                <a:solidFill>
                  <a:schemeClr val="tx1"/>
                </a:solidFill>
                <a:latin typeface="Arial Narrow" pitchFamily="34" charset="0"/>
              </a:rPr>
              <a:t>	- pensare la “</a:t>
            </a:r>
            <a:r>
              <a:rPr lang="it-IT" sz="2800" dirty="0" err="1">
                <a:solidFill>
                  <a:schemeClr val="tx1"/>
                </a:solidFill>
                <a:latin typeface="Arial Narrow" pitchFamily="34" charset="0"/>
              </a:rPr>
              <a:t>missionarietà</a:t>
            </a:r>
            <a:r>
              <a:rPr lang="it-IT" sz="2800" dirty="0">
                <a:solidFill>
                  <a:schemeClr val="tx1"/>
                </a:solidFill>
                <a:latin typeface="Arial Narrow" pitchFamily="34" charset="0"/>
              </a:rPr>
              <a:t>” come "conquista" al cristianesimo.</a:t>
            </a:r>
          </a:p>
          <a:p>
            <a:pPr algn="l"/>
            <a:endParaRPr lang="it-IT" sz="2800" dirty="0">
              <a:solidFill>
                <a:schemeClr val="tx1"/>
              </a:solidFill>
              <a:latin typeface="Arial Narrow" pitchFamily="34" charset="0"/>
            </a:endParaRPr>
          </a:p>
          <a:p>
            <a:pPr algn="l"/>
            <a:endParaRPr lang="it-IT" sz="2800" dirty="0">
              <a:solidFill>
                <a:schemeClr val="tx1"/>
              </a:solidFill>
              <a:latin typeface="Arial Narrow" pitchFamily="34" charset="0"/>
            </a:endParaRPr>
          </a:p>
          <a:p>
            <a:pPr algn="l"/>
            <a:endParaRPr lang="it-IT" sz="2800" dirty="0">
              <a:solidFill>
                <a:schemeClr val="tx1"/>
              </a:solidFill>
              <a:latin typeface="Arial Narrow" pitchFamily="34" charset="0"/>
              <a:cs typeface="Arial" pitchFamily="34" charset="0"/>
            </a:endParaRPr>
          </a:p>
          <a:p>
            <a:pPr algn="l"/>
            <a:endParaRPr lang="it-IT" sz="2800" dirty="0">
              <a:solidFill>
                <a:schemeClr val="tx1"/>
              </a:solidFill>
            </a:endParaRPr>
          </a:p>
          <a:p>
            <a:endParaRPr lang="it-IT" dirty="0"/>
          </a:p>
          <a:p>
            <a:endParaRPr lang="it-IT" dirty="0"/>
          </a:p>
        </p:txBody>
      </p: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ottotitolo 2"/>
          <p:cNvSpPr>
            <a:spLocks noGrp="1"/>
          </p:cNvSpPr>
          <p:nvPr>
            <p:ph type="subTitle" idx="1"/>
          </p:nvPr>
        </p:nvSpPr>
        <p:spPr>
          <a:xfrm>
            <a:off x="323528" y="260648"/>
            <a:ext cx="8640960" cy="6408712"/>
          </a:xfrm>
        </p:spPr>
        <p:txBody>
          <a:bodyPr>
            <a:normAutofit/>
          </a:bodyPr>
          <a:lstStyle/>
          <a:p>
            <a:pPr algn="r"/>
            <a:r>
              <a:rPr lang="it-IT" sz="1400" dirty="0">
                <a:solidFill>
                  <a:srgbClr val="FF0000"/>
                </a:solidFill>
                <a:latin typeface="Arial" pitchFamily="34" charset="0"/>
                <a:cs typeface="Arial" pitchFamily="34" charset="0"/>
              </a:rPr>
              <a:t>Modelli di Chiesa</a:t>
            </a:r>
          </a:p>
          <a:p>
            <a:pPr algn="r"/>
            <a:r>
              <a:rPr lang="it-IT" sz="1400" dirty="0">
                <a:solidFill>
                  <a:srgbClr val="FF0000"/>
                </a:solidFill>
                <a:latin typeface="Arial" pitchFamily="34" charset="0"/>
                <a:cs typeface="Arial" pitchFamily="34" charset="0"/>
              </a:rPr>
              <a:t>La “Chiesa missionaria” nella storia</a:t>
            </a:r>
          </a:p>
          <a:p>
            <a:pPr algn="l"/>
            <a:r>
              <a:rPr lang="it-IT" sz="2000" dirty="0" err="1">
                <a:solidFill>
                  <a:schemeClr val="tx1"/>
                </a:solidFill>
                <a:latin typeface="Arial" pitchFamily="34" charset="0"/>
                <a:cs typeface="Arial" pitchFamily="34" charset="0"/>
              </a:rPr>
              <a:t>…</a:t>
            </a:r>
            <a:r>
              <a:rPr lang="it-IT" sz="1400" i="1" dirty="0" err="1">
                <a:solidFill>
                  <a:schemeClr val="tx1"/>
                </a:solidFill>
                <a:latin typeface="Arial Narrow" pitchFamily="34" charset="0"/>
              </a:rPr>
              <a:t>Conseguenze</a:t>
            </a:r>
            <a:endParaRPr lang="it-IT" sz="1400" i="1" dirty="0">
              <a:solidFill>
                <a:schemeClr val="tx1"/>
              </a:solidFill>
              <a:latin typeface="Arial Narrow" pitchFamily="34" charset="0"/>
            </a:endParaRPr>
          </a:p>
          <a:p>
            <a:pPr algn="l"/>
            <a:r>
              <a:rPr lang="it-IT" sz="2800" dirty="0">
                <a:solidFill>
                  <a:schemeClr val="tx1"/>
                </a:solidFill>
                <a:latin typeface="Arial Narrow" pitchFamily="34" charset="0"/>
              </a:rPr>
              <a:t>    </a:t>
            </a:r>
            <a:r>
              <a:rPr lang="it-IT" sz="2400" dirty="0">
                <a:solidFill>
                  <a:schemeClr val="tx1"/>
                </a:solidFill>
                <a:latin typeface="Arial Narrow" pitchFamily="34" charset="0"/>
              </a:rPr>
              <a:t>4. neanche la riforma di Lutero e la controriforma</a:t>
            </a:r>
            <a:br>
              <a:rPr lang="it-IT" sz="2400" dirty="0">
                <a:solidFill>
                  <a:schemeClr val="tx1"/>
                </a:solidFill>
                <a:latin typeface="Arial Narrow" pitchFamily="34" charset="0"/>
              </a:rPr>
            </a:br>
            <a:r>
              <a:rPr lang="it-IT" sz="2400" dirty="0">
                <a:solidFill>
                  <a:schemeClr val="tx1"/>
                </a:solidFill>
                <a:latin typeface="Arial Narrow" pitchFamily="34" charset="0"/>
              </a:rPr>
              <a:t>	riescono a smuovere questo schema.</a:t>
            </a:r>
          </a:p>
          <a:p>
            <a:pPr lvl="1" algn="l"/>
            <a:r>
              <a:rPr lang="it-IT" sz="2200" dirty="0">
                <a:solidFill>
                  <a:srgbClr val="00B050"/>
                </a:solidFill>
                <a:latin typeface="Arial Narrow" pitchFamily="34" charset="0"/>
              </a:rPr>
              <a:t>	(la precisione teologica, non rinfrescata dal cammino «spirituale»</a:t>
            </a:r>
          </a:p>
          <a:p>
            <a:pPr lvl="1" algn="l"/>
            <a:r>
              <a:rPr lang="it-IT" sz="2200" dirty="0">
                <a:solidFill>
                  <a:srgbClr val="00B050"/>
                </a:solidFill>
                <a:latin typeface="Arial Narrow" pitchFamily="34" charset="0"/>
              </a:rPr>
              <a:t>	Trasforma ogni anelito in pericolo da eliminare)</a:t>
            </a:r>
          </a:p>
          <a:p>
            <a:pPr algn="l"/>
            <a:r>
              <a:rPr lang="it-IT" sz="2400" dirty="0">
                <a:solidFill>
                  <a:schemeClr val="tx1"/>
                </a:solidFill>
                <a:latin typeface="Arial Narrow" pitchFamily="34" charset="0"/>
              </a:rPr>
              <a:t>     5. la scoperta dell'America spalanca nuovi orizzonti alla “missionarietà”, 	</a:t>
            </a:r>
            <a:r>
              <a:rPr lang="it-IT" sz="2400" dirty="0">
                <a:solidFill>
                  <a:srgbClr val="00B050"/>
                </a:solidFill>
                <a:latin typeface="Arial Narrow" pitchFamily="34" charset="0"/>
              </a:rPr>
              <a:t>ma l’antico schema "spinte-sponte" funziona (purtroppo) </a:t>
            </a:r>
            <a:br>
              <a:rPr lang="it-IT" sz="2400" dirty="0">
                <a:solidFill>
                  <a:srgbClr val="00B050"/>
                </a:solidFill>
                <a:latin typeface="Arial Narrow" pitchFamily="34" charset="0"/>
              </a:rPr>
            </a:br>
            <a:r>
              <a:rPr lang="it-IT" sz="2400" dirty="0">
                <a:solidFill>
                  <a:srgbClr val="00B050"/>
                </a:solidFill>
                <a:latin typeface="Arial Narrow" pitchFamily="34" charset="0"/>
              </a:rPr>
              <a:t>              ancora benissimo </a:t>
            </a:r>
          </a:p>
          <a:p>
            <a:pPr algn="l"/>
            <a:r>
              <a:rPr lang="it-IT" sz="2400" dirty="0">
                <a:solidFill>
                  <a:schemeClr val="tx1"/>
                </a:solidFill>
                <a:latin typeface="Arial Narrow" pitchFamily="34" charset="0"/>
              </a:rPr>
              <a:t>              </a:t>
            </a:r>
            <a:r>
              <a:rPr lang="it-IT" sz="2000" dirty="0">
                <a:solidFill>
                  <a:srgbClr val="00B050"/>
                </a:solidFill>
                <a:latin typeface="Arial Narrow" pitchFamily="34" charset="0"/>
              </a:rPr>
              <a:t>(perché gli indigeni sono da civilizzare e dunque(!?) da “cristianizzare”).</a:t>
            </a:r>
          </a:p>
          <a:p>
            <a:pPr algn="l"/>
            <a:r>
              <a:rPr lang="it-IT" sz="2400" dirty="0">
                <a:solidFill>
                  <a:schemeClr val="tx1"/>
                </a:solidFill>
                <a:latin typeface="Arial Narrow" pitchFamily="34" charset="0"/>
              </a:rPr>
              <a:t>     6. La rivoluzione scientifica (e poi industriale) ricrea “mondi diversi”   </a:t>
            </a:r>
            <a:br>
              <a:rPr lang="it-IT" sz="2400" dirty="0">
                <a:solidFill>
                  <a:schemeClr val="tx1"/>
                </a:solidFill>
                <a:latin typeface="Arial Narrow" pitchFamily="34" charset="0"/>
              </a:rPr>
            </a:br>
            <a:r>
              <a:rPr lang="it-IT" sz="2400" dirty="0">
                <a:solidFill>
                  <a:schemeClr val="tx1"/>
                </a:solidFill>
                <a:latin typeface="Arial Narrow" pitchFamily="34" charset="0"/>
              </a:rPr>
              <a:t>         in Europa (differenze tra cattolici e “protestanti”; la “dea Ragione” </a:t>
            </a:r>
            <a:br>
              <a:rPr lang="it-IT" sz="2400" dirty="0">
                <a:solidFill>
                  <a:schemeClr val="tx1"/>
                </a:solidFill>
                <a:latin typeface="Arial Narrow" pitchFamily="34" charset="0"/>
              </a:rPr>
            </a:br>
            <a:r>
              <a:rPr lang="it-IT" sz="2400" dirty="0">
                <a:solidFill>
                  <a:schemeClr val="tx1"/>
                </a:solidFill>
                <a:latin typeface="Arial Narrow" pitchFamily="34" charset="0"/>
              </a:rPr>
              <a:t>         che se ne ride dei credenti; teismo e cristianesimo)</a:t>
            </a:r>
          </a:p>
          <a:p>
            <a:pPr algn="l"/>
            <a:r>
              <a:rPr lang="it-IT" sz="2400" dirty="0">
                <a:solidFill>
                  <a:schemeClr val="tx1"/>
                </a:solidFill>
                <a:latin typeface="Arial Narrow" pitchFamily="34" charset="0"/>
              </a:rPr>
              <a:t> 	</a:t>
            </a:r>
            <a:r>
              <a:rPr lang="it-IT" sz="2400" dirty="0">
                <a:solidFill>
                  <a:srgbClr val="00B050"/>
                </a:solidFill>
                <a:latin typeface="Arial Narrow" pitchFamily="34" charset="0"/>
              </a:rPr>
              <a:t>dovrebbe spingere a una nuova teologia </a:t>
            </a:r>
            <a:br>
              <a:rPr lang="it-IT" sz="2400" dirty="0">
                <a:solidFill>
                  <a:srgbClr val="00B050"/>
                </a:solidFill>
                <a:latin typeface="Arial Narrow" pitchFamily="34" charset="0"/>
              </a:rPr>
            </a:br>
            <a:r>
              <a:rPr lang="it-IT" sz="2400" dirty="0">
                <a:solidFill>
                  <a:srgbClr val="00B050"/>
                </a:solidFill>
                <a:latin typeface="Arial Narrow" pitchFamily="34" charset="0"/>
              </a:rPr>
              <a:t>	ma il pensiero della Chiesa non è pronto. </a:t>
            </a:r>
          </a:p>
          <a:p>
            <a:pPr algn="l"/>
            <a:endParaRPr lang="it-IT" sz="2400" dirty="0">
              <a:solidFill>
                <a:schemeClr val="tx1"/>
              </a:solidFill>
              <a:latin typeface="Arial Narrow" pitchFamily="34" charset="0"/>
            </a:endParaRPr>
          </a:p>
          <a:p>
            <a:pPr algn="l"/>
            <a:endParaRPr lang="it-IT" sz="2800" dirty="0">
              <a:solidFill>
                <a:schemeClr val="tx1"/>
              </a:solidFill>
              <a:latin typeface="Arial Narrow" pitchFamily="34" charset="0"/>
            </a:endParaRPr>
          </a:p>
          <a:p>
            <a:pPr algn="l"/>
            <a:endParaRPr lang="it-IT" sz="2800" dirty="0">
              <a:solidFill>
                <a:schemeClr val="tx1"/>
              </a:solidFill>
              <a:latin typeface="Arial Narrow" pitchFamily="34" charset="0"/>
            </a:endParaRPr>
          </a:p>
          <a:p>
            <a:pPr algn="l"/>
            <a:endParaRPr lang="it-IT" sz="2800" dirty="0">
              <a:solidFill>
                <a:schemeClr val="tx1"/>
              </a:solidFill>
              <a:latin typeface="Arial Narrow" pitchFamily="34" charset="0"/>
              <a:cs typeface="Arial" pitchFamily="34" charset="0"/>
            </a:endParaRPr>
          </a:p>
          <a:p>
            <a:pPr algn="l"/>
            <a:endParaRPr lang="it-IT" sz="2800" dirty="0">
              <a:solidFill>
                <a:schemeClr val="tx1"/>
              </a:solidFill>
            </a:endParaRPr>
          </a:p>
          <a:p>
            <a:endParaRPr lang="it-IT" dirty="0"/>
          </a:p>
          <a:p>
            <a:endParaRPr lang="it-IT" dirty="0"/>
          </a:p>
        </p:txBody>
      </p: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ottotitolo 2"/>
          <p:cNvSpPr>
            <a:spLocks noGrp="1"/>
          </p:cNvSpPr>
          <p:nvPr>
            <p:ph type="subTitle" idx="1"/>
          </p:nvPr>
        </p:nvSpPr>
        <p:spPr>
          <a:xfrm>
            <a:off x="323528" y="226781"/>
            <a:ext cx="8640960" cy="6408712"/>
          </a:xfrm>
        </p:spPr>
        <p:txBody>
          <a:bodyPr>
            <a:normAutofit fontScale="92500" lnSpcReduction="20000"/>
          </a:bodyPr>
          <a:lstStyle/>
          <a:p>
            <a:pPr algn="r"/>
            <a:r>
              <a:rPr lang="it-IT" sz="1800" dirty="0">
                <a:solidFill>
                  <a:srgbClr val="FF0000"/>
                </a:solidFill>
                <a:latin typeface="Arial" pitchFamily="34" charset="0"/>
                <a:cs typeface="Arial" pitchFamily="34" charset="0"/>
              </a:rPr>
              <a:t>Modelli di Chiesa</a:t>
            </a:r>
          </a:p>
          <a:p>
            <a:pPr algn="r"/>
            <a:r>
              <a:rPr lang="it-IT" sz="1800" dirty="0">
                <a:solidFill>
                  <a:srgbClr val="FF0000"/>
                </a:solidFill>
                <a:latin typeface="Arial" pitchFamily="34" charset="0"/>
                <a:cs typeface="Arial" pitchFamily="34" charset="0"/>
              </a:rPr>
              <a:t>La “Chiesa missionaria” nella storia</a:t>
            </a:r>
          </a:p>
          <a:p>
            <a:pPr algn="l"/>
            <a:r>
              <a:rPr lang="it-IT" sz="2400" b="1" dirty="0">
                <a:solidFill>
                  <a:srgbClr val="0070C0"/>
                </a:solidFill>
                <a:latin typeface="Arial Narrow" pitchFamily="34" charset="0"/>
              </a:rPr>
              <a:t>3.2. Controspinte e guadagni</a:t>
            </a:r>
            <a:r>
              <a:rPr lang="it-IT" sz="2400" dirty="0">
                <a:solidFill>
                  <a:srgbClr val="0070C0"/>
                </a:solidFill>
                <a:latin typeface="Arial Narrow" pitchFamily="34" charset="0"/>
              </a:rPr>
              <a:t>: </a:t>
            </a:r>
          </a:p>
          <a:p>
            <a:pPr algn="l"/>
            <a:r>
              <a:rPr lang="it-IT" sz="2400" dirty="0">
                <a:solidFill>
                  <a:srgbClr val="0070C0"/>
                </a:solidFill>
                <a:latin typeface="Arial Narrow" pitchFamily="34" charset="0"/>
              </a:rPr>
              <a:t>	(lo Spirito non cessa di soffiare)</a:t>
            </a:r>
          </a:p>
          <a:p>
            <a:pPr algn="l"/>
            <a:r>
              <a:rPr lang="it-IT" sz="2400" dirty="0">
                <a:solidFill>
                  <a:schemeClr val="tx1"/>
                </a:solidFill>
                <a:latin typeface="Arial Narrow" pitchFamily="34" charset="0"/>
              </a:rPr>
              <a:t>	non tutto si richiude come sopra descritto;</a:t>
            </a:r>
            <a:br>
              <a:rPr lang="it-IT" sz="2400" dirty="0">
                <a:solidFill>
                  <a:schemeClr val="tx1"/>
                </a:solidFill>
                <a:latin typeface="Arial Narrow" pitchFamily="34" charset="0"/>
              </a:rPr>
            </a:br>
            <a:r>
              <a:rPr lang="it-IT" sz="2400" dirty="0">
                <a:solidFill>
                  <a:schemeClr val="tx1"/>
                </a:solidFill>
                <a:latin typeface="Arial Narrow" pitchFamily="34" charset="0"/>
              </a:rPr>
              <a:t>	lo Spirito si incarica di suscitare controspinte:</a:t>
            </a:r>
          </a:p>
          <a:p>
            <a:pPr algn="l"/>
            <a:endParaRPr lang="it-IT" sz="2400" dirty="0">
              <a:solidFill>
                <a:schemeClr val="tx1"/>
              </a:solidFill>
              <a:latin typeface="Arial Narrow" pitchFamily="34" charset="0"/>
            </a:endParaRPr>
          </a:p>
          <a:p>
            <a:pPr algn="l"/>
            <a:r>
              <a:rPr lang="it-IT" sz="2400" dirty="0">
                <a:solidFill>
                  <a:schemeClr val="tx1"/>
                </a:solidFill>
                <a:latin typeface="Arial Narrow" pitchFamily="34" charset="0"/>
              </a:rPr>
              <a:t>       + </a:t>
            </a:r>
            <a:r>
              <a:rPr lang="it-IT" sz="2400" b="1" dirty="0">
                <a:solidFill>
                  <a:schemeClr val="tx1"/>
                </a:solidFill>
                <a:latin typeface="Arial Narrow" pitchFamily="34" charset="0"/>
              </a:rPr>
              <a:t>Ordini mendicanti</a:t>
            </a:r>
            <a:r>
              <a:rPr lang="it-IT" sz="2400" dirty="0">
                <a:solidFill>
                  <a:schemeClr val="tx1"/>
                </a:solidFill>
                <a:latin typeface="Arial Narrow" pitchFamily="34" charset="0"/>
              </a:rPr>
              <a:t>, spesso molto “laicali”; </a:t>
            </a:r>
          </a:p>
          <a:p>
            <a:pPr algn="l"/>
            <a:endParaRPr lang="it-IT" sz="2400" dirty="0">
              <a:solidFill>
                <a:schemeClr val="tx1"/>
              </a:solidFill>
              <a:latin typeface="Arial Narrow" pitchFamily="34" charset="0"/>
            </a:endParaRPr>
          </a:p>
          <a:p>
            <a:pPr algn="l"/>
            <a:r>
              <a:rPr lang="it-IT" sz="2400" dirty="0">
                <a:solidFill>
                  <a:schemeClr val="tx1"/>
                </a:solidFill>
                <a:latin typeface="Arial Narrow" pitchFamily="34" charset="0"/>
              </a:rPr>
              <a:t>         + Il </a:t>
            </a:r>
            <a:r>
              <a:rPr lang="it-IT" sz="2400" b="1" dirty="0">
                <a:solidFill>
                  <a:schemeClr val="tx1"/>
                </a:solidFill>
                <a:latin typeface="Arial Narrow" pitchFamily="34" charset="0"/>
              </a:rPr>
              <a:t>“devozionismo»: </a:t>
            </a:r>
            <a:r>
              <a:rPr lang="it-IT" sz="2400" dirty="0">
                <a:solidFill>
                  <a:schemeClr val="tx1"/>
                </a:solidFill>
                <a:latin typeface="Arial Narrow" pitchFamily="34" charset="0"/>
              </a:rPr>
              <a:t>una liturgia ferma (non tanto perché fissata dai canoni, ma perché ormai incapace di toccare il cuore, lascia spazio ad un percorso di "devozione" che si sviluppa e sostituisce la parte del sentire che non svolge più la liturgia. </a:t>
            </a:r>
          </a:p>
          <a:p>
            <a:pPr algn="r"/>
            <a:r>
              <a:rPr lang="it-IT" sz="2400" dirty="0">
                <a:solidFill>
                  <a:srgbClr val="00B050"/>
                </a:solidFill>
                <a:latin typeface="Arial Narrow" pitchFamily="34" charset="0"/>
              </a:rPr>
              <a:t>E questa devozione verrà chiamata semplicemente "spiritualità“(!?).</a:t>
            </a:r>
          </a:p>
          <a:p>
            <a:pPr algn="l"/>
            <a:r>
              <a:rPr lang="it-IT" sz="2400" b="1" dirty="0">
                <a:solidFill>
                  <a:schemeClr val="tx1"/>
                </a:solidFill>
                <a:latin typeface="Arial Narrow" pitchFamily="34" charset="0"/>
              </a:rPr>
              <a:t>          </a:t>
            </a:r>
            <a:r>
              <a:rPr lang="it-IT" sz="2400" dirty="0">
                <a:solidFill>
                  <a:schemeClr val="tx1"/>
                </a:solidFill>
                <a:latin typeface="Arial Narrow" pitchFamily="34" charset="0"/>
              </a:rPr>
              <a:t>+ </a:t>
            </a:r>
            <a:r>
              <a:rPr lang="it-IT" sz="2400" b="1" dirty="0">
                <a:solidFill>
                  <a:schemeClr val="tx1"/>
                </a:solidFill>
                <a:latin typeface="Arial Narrow" pitchFamily="34" charset="0"/>
              </a:rPr>
              <a:t>L’arte nella Chiesa</a:t>
            </a:r>
            <a:r>
              <a:rPr lang="it-IT" sz="2400" dirty="0">
                <a:solidFill>
                  <a:schemeClr val="tx1"/>
                </a:solidFill>
                <a:latin typeface="Arial Narrow" pitchFamily="34" charset="0"/>
              </a:rPr>
              <a:t>: Il mondo «spirituale» (bellezza, Gloria, sentimenti) aiuta la Chiesa a non perdere </a:t>
            </a:r>
            <a:r>
              <a:rPr lang="it-IT" sz="2400" dirty="0" err="1">
                <a:solidFill>
                  <a:schemeClr val="tx1"/>
                </a:solidFill>
                <a:latin typeface="Arial Narrow" pitchFamily="34" charset="0"/>
              </a:rPr>
              <a:t>ilsenso</a:t>
            </a:r>
            <a:r>
              <a:rPr lang="it-IT" sz="2400" dirty="0">
                <a:solidFill>
                  <a:schemeClr val="tx1"/>
                </a:solidFill>
                <a:latin typeface="Arial Narrow" pitchFamily="34" charset="0"/>
              </a:rPr>
              <a:t> del «Mistero»)</a:t>
            </a:r>
          </a:p>
          <a:p>
            <a:pPr algn="l"/>
            <a:endParaRPr lang="it-IT" sz="2400" dirty="0">
              <a:solidFill>
                <a:schemeClr val="tx1"/>
              </a:solidFill>
              <a:latin typeface="Arial Narrow" pitchFamily="34" charset="0"/>
            </a:endParaRPr>
          </a:p>
          <a:p>
            <a:pPr algn="l"/>
            <a:r>
              <a:rPr lang="it-IT" sz="2400" dirty="0">
                <a:solidFill>
                  <a:schemeClr val="tx1"/>
                </a:solidFill>
                <a:latin typeface="Arial Narrow" pitchFamily="34" charset="0"/>
              </a:rPr>
              <a:t>           + Da ultimo, il bellissimo ed ampio </a:t>
            </a:r>
            <a:r>
              <a:rPr lang="it-IT" sz="2400" b="1" dirty="0">
                <a:solidFill>
                  <a:schemeClr val="tx1"/>
                </a:solidFill>
                <a:latin typeface="Arial Narrow" pitchFamily="34" charset="0"/>
              </a:rPr>
              <a:t>fenomeno delle “missioni</a:t>
            </a:r>
            <a:r>
              <a:rPr lang="it-IT" sz="2400" dirty="0">
                <a:solidFill>
                  <a:schemeClr val="tx1"/>
                </a:solidFill>
                <a:latin typeface="Arial Narrow" pitchFamily="34" charset="0"/>
              </a:rPr>
              <a:t>”</a:t>
            </a:r>
          </a:p>
          <a:p>
            <a:pPr algn="l"/>
            <a:r>
              <a:rPr lang="it-IT" sz="2400" dirty="0">
                <a:solidFill>
                  <a:schemeClr val="tx1"/>
                </a:solidFill>
                <a:latin typeface="Arial Narrow" pitchFamily="34" charset="0"/>
              </a:rPr>
              <a:t>	</a:t>
            </a:r>
            <a:r>
              <a:rPr lang="it-IT" sz="2400" dirty="0">
                <a:solidFill>
                  <a:srgbClr val="00B050"/>
                </a:solidFill>
                <a:latin typeface="Arial Narrow" pitchFamily="34" charset="0"/>
              </a:rPr>
              <a:t>la «promozione umana» viene recepita (non dai missionari)</a:t>
            </a:r>
          </a:p>
          <a:p>
            <a:pPr algn="l"/>
            <a:r>
              <a:rPr lang="it-IT" sz="2400" dirty="0">
                <a:solidFill>
                  <a:srgbClr val="00B050"/>
                </a:solidFill>
                <a:latin typeface="Arial Narrow" pitchFamily="34" charset="0"/>
              </a:rPr>
              <a:t>	solo come strumento per «portare al battesimo».</a:t>
            </a:r>
          </a:p>
          <a:p>
            <a:pPr algn="l"/>
            <a:endParaRPr lang="it-IT" sz="2000" dirty="0">
              <a:solidFill>
                <a:srgbClr val="00B050"/>
              </a:solidFill>
              <a:latin typeface="Arial Narrow" pitchFamily="34" charset="0"/>
            </a:endParaRPr>
          </a:p>
          <a:p>
            <a:pPr algn="l"/>
            <a:endParaRPr lang="it-IT" sz="2400" dirty="0">
              <a:solidFill>
                <a:schemeClr val="tx1"/>
              </a:solidFill>
              <a:latin typeface="Arial Narrow" pitchFamily="34" charset="0"/>
            </a:endParaRPr>
          </a:p>
          <a:p>
            <a:pPr algn="l"/>
            <a:endParaRPr lang="it-IT" sz="2800" dirty="0">
              <a:solidFill>
                <a:schemeClr val="tx1"/>
              </a:solidFill>
              <a:latin typeface="Arial Narrow" pitchFamily="34" charset="0"/>
            </a:endParaRPr>
          </a:p>
          <a:p>
            <a:pPr algn="l"/>
            <a:endParaRPr lang="it-IT" sz="2800" dirty="0">
              <a:solidFill>
                <a:schemeClr val="tx1"/>
              </a:solidFill>
              <a:latin typeface="Arial Narrow" pitchFamily="34" charset="0"/>
            </a:endParaRPr>
          </a:p>
          <a:p>
            <a:pPr algn="l"/>
            <a:endParaRPr lang="it-IT" sz="2800" dirty="0">
              <a:solidFill>
                <a:schemeClr val="tx1"/>
              </a:solidFill>
              <a:latin typeface="Arial Narrow" pitchFamily="34" charset="0"/>
              <a:cs typeface="Arial" pitchFamily="34" charset="0"/>
            </a:endParaRPr>
          </a:p>
          <a:p>
            <a:pPr algn="l"/>
            <a:endParaRPr lang="it-IT" sz="2800" dirty="0">
              <a:solidFill>
                <a:schemeClr val="tx1"/>
              </a:solidFill>
            </a:endParaRPr>
          </a:p>
          <a:p>
            <a:endParaRPr lang="it-IT" dirty="0"/>
          </a:p>
          <a:p>
            <a:endParaRPr lang="it-IT" dirty="0"/>
          </a:p>
        </p:txBody>
      </p:sp>
    </p:spTree>
    <p:extLst>
      <p:ext uri="{BB962C8B-B14F-4D97-AF65-F5344CB8AC3E}">
        <p14:creationId xmlns:p14="http://schemas.microsoft.com/office/powerpoint/2010/main" val="2858167505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ottotitolo 2"/>
          <p:cNvSpPr>
            <a:spLocks noGrp="1"/>
          </p:cNvSpPr>
          <p:nvPr>
            <p:ph type="subTitle" idx="1"/>
          </p:nvPr>
        </p:nvSpPr>
        <p:spPr>
          <a:xfrm>
            <a:off x="323528" y="226781"/>
            <a:ext cx="8640960" cy="6408712"/>
          </a:xfrm>
        </p:spPr>
        <p:txBody>
          <a:bodyPr>
            <a:normAutofit lnSpcReduction="10000"/>
          </a:bodyPr>
          <a:lstStyle/>
          <a:p>
            <a:pPr algn="r"/>
            <a:r>
              <a:rPr lang="it-IT" sz="1800" dirty="0">
                <a:solidFill>
                  <a:srgbClr val="FF0000"/>
                </a:solidFill>
                <a:latin typeface="Arial" pitchFamily="34" charset="0"/>
                <a:cs typeface="Arial" pitchFamily="34" charset="0"/>
              </a:rPr>
              <a:t>Modelli di Chiesa</a:t>
            </a:r>
          </a:p>
          <a:p>
            <a:pPr algn="r"/>
            <a:r>
              <a:rPr lang="it-IT" sz="1800" dirty="0">
                <a:solidFill>
                  <a:srgbClr val="FF0000"/>
                </a:solidFill>
                <a:latin typeface="Arial" pitchFamily="34" charset="0"/>
                <a:cs typeface="Arial" pitchFamily="34" charset="0"/>
              </a:rPr>
              <a:t>La “Chiesa missionaria” nella storia</a:t>
            </a:r>
          </a:p>
          <a:p>
            <a:pPr algn="l"/>
            <a:r>
              <a:rPr lang="it-IT" sz="2400" b="1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4. Età moderna</a:t>
            </a:r>
          </a:p>
          <a:p>
            <a:pPr algn="l"/>
            <a:endParaRPr lang="it-IT" sz="2400" b="1" dirty="0">
              <a:solidFill>
                <a:srgbClr val="FF000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lvl="1" algn="l">
              <a:spcBef>
                <a:spcPts val="0"/>
              </a:spcBef>
            </a:pPr>
            <a:r>
              <a:rPr lang="it-IT" sz="2200" b="1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Di fronte alle rivoluzioni dell’età moderna</a:t>
            </a:r>
            <a:r>
              <a:rPr lang="it-IT" sz="220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; </a:t>
            </a:r>
          </a:p>
          <a:p>
            <a:pPr lvl="1" algn="l">
              <a:spcBef>
                <a:spcPts val="0"/>
              </a:spcBef>
            </a:pPr>
            <a:r>
              <a:rPr lang="it-IT" sz="220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	non si sveglia più che tanto la ricerca  “culturale” e teologica</a:t>
            </a:r>
          </a:p>
          <a:p>
            <a:pPr lvl="1" algn="l">
              <a:spcBef>
                <a:spcPts val="0"/>
              </a:spcBef>
            </a:pPr>
            <a:r>
              <a:rPr lang="it-IT" sz="220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	causando un forte distacco tra sviluppo e Chiesa</a:t>
            </a:r>
          </a:p>
          <a:p>
            <a:pPr algn="l">
              <a:spcBef>
                <a:spcPts val="0"/>
              </a:spcBef>
            </a:pPr>
            <a:r>
              <a:rPr lang="it-IT" sz="220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         	</a:t>
            </a:r>
          </a:p>
          <a:p>
            <a:pPr algn="l">
              <a:spcBef>
                <a:spcPts val="0"/>
              </a:spcBef>
            </a:pPr>
            <a:r>
              <a:rPr lang="it-IT" sz="2200" b="1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       </a:t>
            </a:r>
            <a:r>
              <a:rPr lang="it-IT" sz="2200" b="1" dirty="0">
                <a:solidFill>
                  <a:srgbClr val="0070C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Lo Spirito continua a lavorare</a:t>
            </a:r>
            <a:r>
              <a:rPr lang="it-IT" sz="2200" dirty="0">
                <a:solidFill>
                  <a:srgbClr val="0070C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, ma trova poco spazio</a:t>
            </a:r>
          </a:p>
          <a:p>
            <a:pPr algn="l">
              <a:spcBef>
                <a:spcPts val="0"/>
              </a:spcBef>
            </a:pPr>
            <a:r>
              <a:rPr lang="it-IT" sz="2200" dirty="0">
                <a:solidFill>
                  <a:srgbClr val="0070C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	nelle «strutture» alte della Chiesa </a:t>
            </a:r>
            <a:r>
              <a:rPr lang="it-IT" sz="220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(es.: Liturgia e teologia, magistero)</a:t>
            </a:r>
          </a:p>
          <a:p>
            <a:pPr algn="l">
              <a:spcBef>
                <a:spcPts val="0"/>
              </a:spcBef>
            </a:pPr>
            <a:r>
              <a:rPr lang="it-IT" sz="220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Ci si salva con la «spiritualità</a:t>
            </a:r>
          </a:p>
          <a:p>
            <a:pPr algn="l">
              <a:spcBef>
                <a:spcPts val="0"/>
              </a:spcBef>
            </a:pPr>
            <a:r>
              <a:rPr lang="it-IT" sz="220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	</a:t>
            </a:r>
            <a:r>
              <a:rPr lang="it-IT" sz="2200" dirty="0">
                <a:solidFill>
                  <a:srgbClr val="00B05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Banalizzando ai limiti della decenza: </a:t>
            </a:r>
            <a:br>
              <a:rPr lang="it-IT" sz="2200" dirty="0">
                <a:solidFill>
                  <a:srgbClr val="00B050"/>
                </a:solidFill>
                <a:latin typeface="Arial" panose="020B0604020202020204" pitchFamily="34" charset="0"/>
                <a:cs typeface="Arial" panose="020B0604020202020204" pitchFamily="34" charset="0"/>
              </a:rPr>
            </a:br>
            <a:r>
              <a:rPr lang="it-IT" sz="2200" dirty="0">
                <a:solidFill>
                  <a:srgbClr val="00B05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	tutto il lavorio dello Spirito sembra riguardare      </a:t>
            </a:r>
          </a:p>
          <a:p>
            <a:pPr algn="l">
              <a:spcBef>
                <a:spcPts val="0"/>
              </a:spcBef>
            </a:pPr>
            <a:r>
              <a:rPr lang="it-IT" sz="2200" dirty="0">
                <a:solidFill>
                  <a:srgbClr val="00B05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         	 la devozione/spiritualità dei singoli più che la Chiesa.</a:t>
            </a:r>
          </a:p>
          <a:p>
            <a:pPr algn="l"/>
            <a:endParaRPr lang="it-IT" sz="2200" dirty="0">
              <a:solidFill>
                <a:schemeClr val="tx1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l"/>
            <a:r>
              <a:rPr lang="it-IT" sz="2200" b="1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     Nel «novecento»</a:t>
            </a:r>
            <a:r>
              <a:rPr lang="it-IT" sz="220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, sottotraccia molto si muove;</a:t>
            </a:r>
            <a:br>
              <a:rPr lang="it-IT" sz="220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</a:br>
            <a:r>
              <a:rPr lang="it-IT" sz="220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	si sente la necessità di  un “aggiornamento” (vedi Giovanni XXIII)</a:t>
            </a:r>
          </a:p>
          <a:p>
            <a:pPr algn="l"/>
            <a:endParaRPr lang="it-IT" sz="2200" dirty="0">
              <a:solidFill>
                <a:schemeClr val="tx1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l"/>
            <a:endParaRPr lang="it-IT" sz="2800" dirty="0">
              <a:solidFill>
                <a:schemeClr val="tx1"/>
              </a:solidFill>
              <a:latin typeface="Arial Narrow" pitchFamily="34" charset="0"/>
            </a:endParaRPr>
          </a:p>
          <a:p>
            <a:pPr algn="l"/>
            <a:endParaRPr lang="it-IT" sz="2800" dirty="0">
              <a:solidFill>
                <a:schemeClr val="tx1"/>
              </a:solidFill>
              <a:latin typeface="Arial Narrow" pitchFamily="34" charset="0"/>
              <a:cs typeface="Arial" pitchFamily="34" charset="0"/>
            </a:endParaRPr>
          </a:p>
          <a:p>
            <a:pPr algn="l"/>
            <a:endParaRPr lang="it-IT" sz="2800" dirty="0">
              <a:solidFill>
                <a:schemeClr val="tx1"/>
              </a:solidFill>
            </a:endParaRPr>
          </a:p>
          <a:p>
            <a:endParaRPr lang="it-IT" dirty="0"/>
          </a:p>
          <a:p>
            <a:endParaRPr lang="it-IT" dirty="0"/>
          </a:p>
        </p:txBody>
      </p:sp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ottotitolo 2"/>
          <p:cNvSpPr>
            <a:spLocks noGrp="1"/>
          </p:cNvSpPr>
          <p:nvPr>
            <p:ph type="subTitle" idx="1"/>
          </p:nvPr>
        </p:nvSpPr>
        <p:spPr>
          <a:xfrm>
            <a:off x="323528" y="260648"/>
            <a:ext cx="8640960" cy="6408712"/>
          </a:xfrm>
        </p:spPr>
        <p:txBody>
          <a:bodyPr>
            <a:normAutofit/>
          </a:bodyPr>
          <a:lstStyle/>
          <a:p>
            <a:pPr algn="r"/>
            <a:r>
              <a:rPr lang="it-IT" sz="1800" dirty="0">
                <a:solidFill>
                  <a:srgbClr val="FF0000"/>
                </a:solidFill>
                <a:latin typeface="Arial" pitchFamily="34" charset="0"/>
                <a:cs typeface="Arial" pitchFamily="34" charset="0"/>
              </a:rPr>
              <a:t>Modelli di Chiesa</a:t>
            </a:r>
          </a:p>
          <a:p>
            <a:pPr algn="r"/>
            <a:r>
              <a:rPr lang="it-IT" sz="1800" dirty="0">
                <a:solidFill>
                  <a:srgbClr val="FF0000"/>
                </a:solidFill>
                <a:latin typeface="Arial" pitchFamily="34" charset="0"/>
                <a:cs typeface="Arial" pitchFamily="34" charset="0"/>
              </a:rPr>
              <a:t>La “Chiesa missionaria” nella storia</a:t>
            </a:r>
          </a:p>
          <a:p>
            <a:pPr algn="l"/>
            <a:endParaRPr lang="it-IT" sz="2400" dirty="0">
              <a:solidFill>
                <a:schemeClr val="tx1"/>
              </a:solidFill>
              <a:latin typeface="Arial Narrow" pitchFamily="34" charset="0"/>
            </a:endParaRPr>
          </a:p>
          <a:p>
            <a:pPr algn="l">
              <a:spcBef>
                <a:spcPts val="0"/>
              </a:spcBef>
            </a:pPr>
            <a:r>
              <a:rPr lang="it-IT" sz="2000" b="1" dirty="0">
                <a:solidFill>
                  <a:schemeClr val="tx1"/>
                </a:solidFill>
                <a:latin typeface="Arial Narrow" pitchFamily="34" charset="0"/>
              </a:rPr>
              <a:t>    Rimangono aperti </a:t>
            </a:r>
            <a:r>
              <a:rPr lang="it-IT" sz="2000" dirty="0">
                <a:solidFill>
                  <a:schemeClr val="tx1"/>
                </a:solidFill>
                <a:latin typeface="Arial Narrow" pitchFamily="34" charset="0"/>
              </a:rPr>
              <a:t>(e cominciano a ritornare a galla) </a:t>
            </a:r>
          </a:p>
          <a:p>
            <a:pPr algn="l">
              <a:spcBef>
                <a:spcPts val="0"/>
              </a:spcBef>
            </a:pPr>
            <a:r>
              <a:rPr lang="it-IT" sz="2000" dirty="0">
                <a:solidFill>
                  <a:schemeClr val="tx1"/>
                </a:solidFill>
                <a:latin typeface="Arial Narrow" pitchFamily="34" charset="0"/>
              </a:rPr>
              <a:t>         	tutti i problemi della “missionarietà</a:t>
            </a:r>
          </a:p>
          <a:p>
            <a:pPr algn="l">
              <a:spcBef>
                <a:spcPts val="0"/>
              </a:spcBef>
            </a:pPr>
            <a:r>
              <a:rPr lang="it-IT" sz="2400" b="1" dirty="0">
                <a:solidFill>
                  <a:schemeClr val="tx1"/>
                </a:solidFill>
                <a:latin typeface="Arial Narrow" pitchFamily="34" charset="0"/>
              </a:rPr>
              <a:t>     dialogo interconfessionale:</a:t>
            </a:r>
          </a:p>
          <a:p>
            <a:pPr algn="r">
              <a:spcBef>
                <a:spcPts val="0"/>
              </a:spcBef>
            </a:pPr>
            <a:r>
              <a:rPr lang="it-IT" sz="2000" dirty="0">
                <a:solidFill>
                  <a:srgbClr val="00B050"/>
                </a:solidFill>
                <a:latin typeface="Arial Narrow" pitchFamily="34" charset="0"/>
              </a:rPr>
              <a:t>Lo scandalo della divisione della Chiesa si fa insopportabile, </a:t>
            </a:r>
          </a:p>
          <a:p>
            <a:pPr algn="r">
              <a:spcBef>
                <a:spcPts val="0"/>
              </a:spcBef>
            </a:pPr>
            <a:r>
              <a:rPr lang="it-IT" sz="2000" dirty="0">
                <a:solidFill>
                  <a:srgbClr val="00B050"/>
                </a:solidFill>
                <a:latin typeface="Arial Narrow" pitchFamily="34" charset="0"/>
              </a:rPr>
              <a:t>ma c'è troppa polemica per cercare "ciò che unisce, più di ciò che divide".</a:t>
            </a:r>
          </a:p>
          <a:p>
            <a:pPr algn="l">
              <a:spcBef>
                <a:spcPts val="0"/>
              </a:spcBef>
            </a:pPr>
            <a:r>
              <a:rPr lang="it-IT" sz="2400" dirty="0">
                <a:solidFill>
                  <a:schemeClr val="tx1"/>
                </a:solidFill>
                <a:latin typeface="Arial Narrow" pitchFamily="34" charset="0"/>
              </a:rPr>
              <a:t>	</a:t>
            </a:r>
          </a:p>
          <a:p>
            <a:pPr algn="l">
              <a:spcBef>
                <a:spcPts val="0"/>
              </a:spcBef>
            </a:pPr>
            <a:r>
              <a:rPr lang="it-IT" sz="2400" b="1" dirty="0">
                <a:solidFill>
                  <a:schemeClr val="tx1"/>
                </a:solidFill>
                <a:latin typeface="Arial Narrow" pitchFamily="34" charset="0"/>
              </a:rPr>
              <a:t>      Ebraismo:</a:t>
            </a:r>
            <a:r>
              <a:rPr lang="it-IT" sz="2400" dirty="0">
                <a:solidFill>
                  <a:schemeClr val="tx1"/>
                </a:solidFill>
                <a:latin typeface="Arial Narrow" pitchFamily="34" charset="0"/>
              </a:rPr>
              <a:t> la mancanza di teologia al riguardo lascia spazio, </a:t>
            </a:r>
            <a:br>
              <a:rPr lang="it-IT" sz="2400" dirty="0">
                <a:solidFill>
                  <a:schemeClr val="tx1"/>
                </a:solidFill>
                <a:latin typeface="Arial Narrow" pitchFamily="34" charset="0"/>
              </a:rPr>
            </a:br>
            <a:r>
              <a:rPr lang="it-IT" sz="2400" dirty="0">
                <a:solidFill>
                  <a:schemeClr val="tx1"/>
                </a:solidFill>
                <a:latin typeface="Arial Narrow" pitchFamily="34" charset="0"/>
              </a:rPr>
              <a:t>              di volta in volta, all'intolleranza e alla tolleranza  </a:t>
            </a:r>
            <a:r>
              <a:rPr lang="it-IT" sz="1800" dirty="0">
                <a:solidFill>
                  <a:srgbClr val="00B050"/>
                </a:solidFill>
                <a:latin typeface="Arial Narrow" pitchFamily="34" charset="0"/>
              </a:rPr>
              <a:t>(che non è “rispetto”!)</a:t>
            </a:r>
          </a:p>
          <a:p>
            <a:pPr algn="r">
              <a:spcBef>
                <a:spcPts val="0"/>
              </a:spcBef>
            </a:pPr>
            <a:r>
              <a:rPr lang="it-IT" sz="2400" dirty="0">
                <a:solidFill>
                  <a:schemeClr val="tx1"/>
                </a:solidFill>
                <a:latin typeface="Arial Narrow" pitchFamily="34" charset="0"/>
              </a:rPr>
              <a:t>	</a:t>
            </a:r>
            <a:r>
              <a:rPr lang="it-IT" sz="2400" b="1" dirty="0">
                <a:solidFill>
                  <a:schemeClr val="tx1"/>
                </a:solidFill>
                <a:latin typeface="Arial Narrow" pitchFamily="34" charset="0"/>
              </a:rPr>
              <a:t>"Missioni": </a:t>
            </a:r>
            <a:r>
              <a:rPr lang="it-IT" sz="2400" dirty="0">
                <a:solidFill>
                  <a:schemeClr val="tx1"/>
                </a:solidFill>
                <a:latin typeface="Arial Narrow" pitchFamily="34" charset="0"/>
              </a:rPr>
              <a:t>il loro compito è "produrre cristiani“, </a:t>
            </a:r>
            <a:br>
              <a:rPr lang="it-IT" sz="2400" dirty="0">
                <a:solidFill>
                  <a:schemeClr val="tx1"/>
                </a:solidFill>
                <a:latin typeface="Arial Narrow" pitchFamily="34" charset="0"/>
              </a:rPr>
            </a:br>
            <a:r>
              <a:rPr lang="it-IT" sz="2400" dirty="0">
                <a:solidFill>
                  <a:srgbClr val="00B050"/>
                </a:solidFill>
                <a:latin typeface="Arial Narrow" pitchFamily="34" charset="0"/>
              </a:rPr>
              <a:t>             (</a:t>
            </a:r>
            <a:r>
              <a:rPr lang="it-IT" sz="1800" dirty="0">
                <a:solidFill>
                  <a:srgbClr val="00B050"/>
                </a:solidFill>
                <a:latin typeface="Arial Narrow" pitchFamily="34" charset="0"/>
              </a:rPr>
              <a:t>anche se poi, la fede dei missionari produce tantissima “promozione umana”).</a:t>
            </a:r>
          </a:p>
          <a:p>
            <a:pPr algn="l">
              <a:spcBef>
                <a:spcPts val="0"/>
              </a:spcBef>
            </a:pPr>
            <a:r>
              <a:rPr lang="it-IT" sz="2400" b="1" dirty="0">
                <a:solidFill>
                  <a:schemeClr val="tx1"/>
                </a:solidFill>
                <a:latin typeface="Arial Narrow" pitchFamily="34" charset="0"/>
              </a:rPr>
              <a:t>      rapporto col mondo</a:t>
            </a:r>
            <a:r>
              <a:rPr lang="it-IT" sz="2400" dirty="0">
                <a:solidFill>
                  <a:schemeClr val="tx1"/>
                </a:solidFill>
                <a:latin typeface="Arial Narrow" pitchFamily="34" charset="0"/>
              </a:rPr>
              <a:t>: la cultura, la scienza, </a:t>
            </a:r>
            <a:br>
              <a:rPr lang="it-IT" sz="2400" dirty="0">
                <a:solidFill>
                  <a:schemeClr val="tx1"/>
                </a:solidFill>
                <a:latin typeface="Arial Narrow" pitchFamily="34" charset="0"/>
              </a:rPr>
            </a:br>
            <a:r>
              <a:rPr lang="it-IT" sz="2400" dirty="0">
                <a:solidFill>
                  <a:schemeClr val="tx1"/>
                </a:solidFill>
                <a:latin typeface="Arial Narrow" pitchFamily="34" charset="0"/>
              </a:rPr>
              <a:t>             lo stesso sviluppo industriale portano allontanamento dalla Chiesa</a:t>
            </a:r>
          </a:p>
          <a:p>
            <a:pPr algn="r">
              <a:spcBef>
                <a:spcPts val="0"/>
              </a:spcBef>
            </a:pPr>
            <a:r>
              <a:rPr lang="it-IT" sz="1800" dirty="0">
                <a:solidFill>
                  <a:srgbClr val="00B050"/>
                </a:solidFill>
                <a:latin typeface="Arial Narrow" pitchFamily="34" charset="0"/>
              </a:rPr>
              <a:t>                    (con inaridimento dei cuori di entrambe le parti).</a:t>
            </a:r>
            <a:endParaRPr lang="it-IT" sz="2400" dirty="0">
              <a:solidFill>
                <a:schemeClr val="tx1"/>
              </a:solidFill>
              <a:latin typeface="Arial Narrow" pitchFamily="34" charset="0"/>
            </a:endParaRPr>
          </a:p>
          <a:p>
            <a:pPr algn="l"/>
            <a:endParaRPr lang="it-IT" sz="2400" dirty="0">
              <a:solidFill>
                <a:schemeClr val="tx1"/>
              </a:solidFill>
              <a:latin typeface="Arial Narrow" pitchFamily="34" charset="0"/>
            </a:endParaRPr>
          </a:p>
          <a:p>
            <a:pPr algn="l"/>
            <a:endParaRPr lang="it-IT" sz="2400" dirty="0">
              <a:solidFill>
                <a:schemeClr val="tx1"/>
              </a:solidFill>
              <a:latin typeface="Arial Narrow" pitchFamily="34" charset="0"/>
            </a:endParaRPr>
          </a:p>
          <a:p>
            <a:pPr algn="l"/>
            <a:endParaRPr lang="it-IT" sz="2400" dirty="0">
              <a:solidFill>
                <a:schemeClr val="tx1"/>
              </a:solidFill>
              <a:latin typeface="Arial Narrow" pitchFamily="34" charset="0"/>
            </a:endParaRPr>
          </a:p>
          <a:p>
            <a:pPr algn="l"/>
            <a:endParaRPr lang="it-IT" sz="2800" dirty="0">
              <a:solidFill>
                <a:schemeClr val="tx1"/>
              </a:solidFill>
              <a:latin typeface="Arial Narrow" pitchFamily="34" charset="0"/>
            </a:endParaRPr>
          </a:p>
          <a:p>
            <a:pPr algn="l"/>
            <a:endParaRPr lang="it-IT" sz="2800" dirty="0">
              <a:solidFill>
                <a:schemeClr val="tx1"/>
              </a:solidFill>
              <a:latin typeface="Arial Narrow" pitchFamily="34" charset="0"/>
            </a:endParaRPr>
          </a:p>
          <a:p>
            <a:pPr algn="l"/>
            <a:endParaRPr lang="it-IT" sz="2800" dirty="0">
              <a:solidFill>
                <a:schemeClr val="tx1"/>
              </a:solidFill>
              <a:latin typeface="Arial Narrow" pitchFamily="34" charset="0"/>
              <a:cs typeface="Arial" pitchFamily="34" charset="0"/>
            </a:endParaRPr>
          </a:p>
          <a:p>
            <a:pPr algn="l"/>
            <a:endParaRPr lang="it-IT" sz="2800" dirty="0">
              <a:solidFill>
                <a:schemeClr val="tx1"/>
              </a:solidFill>
            </a:endParaRPr>
          </a:p>
          <a:p>
            <a:endParaRPr lang="it-IT" dirty="0"/>
          </a:p>
          <a:p>
            <a:endParaRPr lang="it-IT" dirty="0"/>
          </a:p>
        </p:txBody>
      </p:sp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ottotitolo 2"/>
          <p:cNvSpPr>
            <a:spLocks noGrp="1"/>
          </p:cNvSpPr>
          <p:nvPr>
            <p:ph type="subTitle" idx="1"/>
          </p:nvPr>
        </p:nvSpPr>
        <p:spPr>
          <a:xfrm>
            <a:off x="251520" y="188640"/>
            <a:ext cx="8640960" cy="6552728"/>
          </a:xfrm>
        </p:spPr>
        <p:txBody>
          <a:bodyPr>
            <a:normAutofit lnSpcReduction="10000"/>
          </a:bodyPr>
          <a:lstStyle/>
          <a:p>
            <a:pPr algn="l"/>
            <a:r>
              <a:rPr lang="it-IT" sz="2400" b="1" dirty="0">
                <a:solidFill>
                  <a:srgbClr val="FF0000"/>
                </a:solidFill>
                <a:latin typeface="Arial Narrow" pitchFamily="34" charset="0"/>
              </a:rPr>
              <a:t>5. Il concilio Vaticano secondo</a:t>
            </a:r>
          </a:p>
          <a:p>
            <a:pPr lvl="1" algn="l">
              <a:spcBef>
                <a:spcPts val="0"/>
              </a:spcBef>
            </a:pPr>
            <a:r>
              <a:rPr lang="it-IT" sz="2000" dirty="0">
                <a:solidFill>
                  <a:schemeClr val="tx1"/>
                </a:solidFill>
                <a:latin typeface="Arial Narrow" pitchFamily="34" charset="0"/>
              </a:rPr>
              <a:t>Nato come occasione per un “aggiornamento”,</a:t>
            </a:r>
            <a:br>
              <a:rPr lang="it-IT" sz="2000" dirty="0">
                <a:solidFill>
                  <a:schemeClr val="tx1"/>
                </a:solidFill>
                <a:latin typeface="Arial Narrow" pitchFamily="34" charset="0"/>
              </a:rPr>
            </a:br>
            <a:r>
              <a:rPr lang="it-IT" sz="2000" dirty="0">
                <a:solidFill>
                  <a:schemeClr val="tx1"/>
                </a:solidFill>
                <a:latin typeface="Arial Narrow" pitchFamily="34" charset="0"/>
              </a:rPr>
              <a:t>alla fine è molto di più. Lo riassumo in questa domanda:</a:t>
            </a:r>
          </a:p>
          <a:p>
            <a:pPr algn="l">
              <a:spcBef>
                <a:spcPts val="0"/>
              </a:spcBef>
            </a:pPr>
            <a:endParaRPr lang="it-IT" sz="2000" dirty="0">
              <a:solidFill>
                <a:schemeClr val="tx1"/>
              </a:solidFill>
              <a:latin typeface="Arial Narrow" pitchFamily="34" charset="0"/>
            </a:endParaRPr>
          </a:p>
          <a:p>
            <a:pPr algn="l">
              <a:spcBef>
                <a:spcPts val="0"/>
              </a:spcBef>
            </a:pPr>
            <a:r>
              <a:rPr lang="it-IT" sz="2000" dirty="0">
                <a:solidFill>
                  <a:schemeClr val="tx1"/>
                </a:solidFill>
                <a:latin typeface="Arial Narrow" pitchFamily="34" charset="0"/>
              </a:rPr>
              <a:t>Cosa significa «Chiesa universale?</a:t>
            </a:r>
          </a:p>
          <a:p>
            <a:pPr algn="l">
              <a:spcBef>
                <a:spcPts val="0"/>
              </a:spcBef>
            </a:pPr>
            <a:r>
              <a:rPr lang="it-IT" sz="2000" b="1" dirty="0">
                <a:solidFill>
                  <a:schemeClr val="tx1"/>
                </a:solidFill>
                <a:latin typeface="Arial Narrow" pitchFamily="34" charset="0"/>
              </a:rPr>
              <a:t>	"portare dentro la Chiesa" tutti gli uomini (con il rischio di non rispettare i 	singoli </a:t>
            </a:r>
            <a:r>
              <a:rPr lang="it-IT" sz="2000" dirty="0">
                <a:solidFill>
                  <a:schemeClr val="tx1"/>
                </a:solidFill>
                <a:latin typeface="Arial Narrow" pitchFamily="34" charset="0"/>
              </a:rPr>
              <a:t>o piuttosto (o anche) riconoscere che in ogni uomo </a:t>
            </a:r>
          </a:p>
          <a:p>
            <a:pPr algn="l">
              <a:spcBef>
                <a:spcPts val="0"/>
              </a:spcBef>
            </a:pPr>
            <a:r>
              <a:rPr lang="it-IT" sz="2000" dirty="0">
                <a:solidFill>
                  <a:schemeClr val="tx1"/>
                </a:solidFill>
                <a:latin typeface="Arial Narrow" pitchFamily="34" charset="0"/>
              </a:rPr>
              <a:t>	c'è già l'immagine di Dio?</a:t>
            </a:r>
          </a:p>
          <a:p>
            <a:pPr algn="l">
              <a:spcBef>
                <a:spcPts val="0"/>
              </a:spcBef>
            </a:pPr>
            <a:endParaRPr lang="it-IT" sz="2000" dirty="0">
              <a:solidFill>
                <a:schemeClr val="tx1"/>
              </a:solidFill>
              <a:latin typeface="Arial Narrow" pitchFamily="34" charset="0"/>
            </a:endParaRPr>
          </a:p>
          <a:p>
            <a:pPr algn="l">
              <a:spcBef>
                <a:spcPts val="0"/>
              </a:spcBef>
            </a:pPr>
            <a:r>
              <a:rPr lang="it-IT" sz="2000" dirty="0">
                <a:solidFill>
                  <a:schemeClr val="tx1"/>
                </a:solidFill>
                <a:latin typeface="Arial Narrow" pitchFamily="34" charset="0"/>
              </a:rPr>
              <a:t>Certo da scrostare, ripulire </a:t>
            </a:r>
            <a:r>
              <a:rPr lang="it-IT" sz="2000" dirty="0">
                <a:solidFill>
                  <a:srgbClr val="00B050"/>
                </a:solidFill>
                <a:latin typeface="Arial Narrow" pitchFamily="34" charset="0"/>
              </a:rPr>
              <a:t>(questo non vale forse anche per i cristiani battezzati?),</a:t>
            </a:r>
            <a:br>
              <a:rPr lang="it-IT" sz="2000" dirty="0">
                <a:solidFill>
                  <a:schemeClr val="tx1"/>
                </a:solidFill>
                <a:latin typeface="Arial Narrow" pitchFamily="34" charset="0"/>
              </a:rPr>
            </a:br>
            <a:r>
              <a:rPr lang="it-IT" sz="2000" dirty="0">
                <a:solidFill>
                  <a:schemeClr val="tx1"/>
                </a:solidFill>
                <a:latin typeface="Arial Narrow" pitchFamily="34" charset="0"/>
              </a:rPr>
              <a:t>ma anche da rispettare, lasciando alla testimonianza e allo Spirito</a:t>
            </a:r>
            <a:br>
              <a:rPr lang="it-IT" sz="2000" dirty="0">
                <a:solidFill>
                  <a:schemeClr val="tx1"/>
                </a:solidFill>
                <a:latin typeface="Arial Narrow" pitchFamily="34" charset="0"/>
              </a:rPr>
            </a:br>
            <a:r>
              <a:rPr lang="it-IT" sz="2000" dirty="0">
                <a:solidFill>
                  <a:schemeClr val="tx1"/>
                </a:solidFill>
                <a:latin typeface="Arial Narrow" pitchFamily="34" charset="0"/>
              </a:rPr>
              <a:t>di indirizzare l’ ”inquietudine del cuore”, </a:t>
            </a:r>
          </a:p>
          <a:p>
            <a:pPr>
              <a:spcBef>
                <a:spcPts val="0"/>
              </a:spcBef>
            </a:pPr>
            <a:r>
              <a:rPr lang="it-IT" sz="2000" i="1" dirty="0">
                <a:solidFill>
                  <a:srgbClr val="0070C0"/>
                </a:solidFill>
                <a:latin typeface="Arial Narrow" pitchFamily="34" charset="0"/>
              </a:rPr>
              <a:t>(ci hai creati per Te e il nostro cuore è inquieto</a:t>
            </a:r>
          </a:p>
          <a:p>
            <a:pPr>
              <a:spcBef>
                <a:spcPts val="0"/>
              </a:spcBef>
            </a:pPr>
            <a:r>
              <a:rPr lang="it-IT" sz="2000" i="1" dirty="0">
                <a:solidFill>
                  <a:srgbClr val="0070C0"/>
                </a:solidFill>
                <a:latin typeface="Arial Narrow" pitchFamily="34" charset="0"/>
              </a:rPr>
              <a:t>finché non trovi quiete in Te.... S.  Agostino)</a:t>
            </a:r>
          </a:p>
          <a:p>
            <a:pPr algn="l">
              <a:spcBef>
                <a:spcPts val="0"/>
              </a:spcBef>
            </a:pPr>
            <a:r>
              <a:rPr lang="it-IT" sz="2000" dirty="0">
                <a:solidFill>
                  <a:schemeClr val="tx1"/>
                </a:solidFill>
                <a:latin typeface="Arial Narrow" pitchFamily="34" charset="0"/>
              </a:rPr>
              <a:t> </a:t>
            </a:r>
          </a:p>
          <a:p>
            <a:pPr algn="l">
              <a:spcBef>
                <a:spcPts val="0"/>
              </a:spcBef>
            </a:pPr>
            <a:r>
              <a:rPr lang="it-IT" sz="2000" dirty="0">
                <a:solidFill>
                  <a:schemeClr val="tx1"/>
                </a:solidFill>
                <a:latin typeface="Arial Narrow" pitchFamily="34" charset="0"/>
              </a:rPr>
              <a:t>Questo processo ha avuto bisogno di molto lavoro anche "culturale“ </a:t>
            </a:r>
          </a:p>
          <a:p>
            <a:pPr algn="l">
              <a:spcBef>
                <a:spcPts val="0"/>
              </a:spcBef>
            </a:pPr>
            <a:r>
              <a:rPr lang="it-IT" sz="2000" dirty="0">
                <a:solidFill>
                  <a:srgbClr val="00B050"/>
                </a:solidFill>
                <a:latin typeface="Arial Narrow" pitchFamily="34" charset="0"/>
              </a:rPr>
              <a:t>	(documenti, riforma liturgica; ricupero-smagrimento della devozione;</a:t>
            </a:r>
          </a:p>
          <a:p>
            <a:pPr algn="l">
              <a:spcBef>
                <a:spcPts val="0"/>
              </a:spcBef>
            </a:pPr>
            <a:r>
              <a:rPr lang="it-IT" sz="2000" dirty="0">
                <a:solidFill>
                  <a:srgbClr val="00B050"/>
                </a:solidFill>
                <a:latin typeface="Arial Narrow" pitchFamily="34" charset="0"/>
              </a:rPr>
              <a:t> 	Maria “riportata” nella Chiesa; idea di “missione” ecc.)  </a:t>
            </a:r>
          </a:p>
          <a:p>
            <a:pPr algn="l">
              <a:spcBef>
                <a:spcPts val="0"/>
              </a:spcBef>
            </a:pPr>
            <a:r>
              <a:rPr lang="it-IT" sz="2000" dirty="0">
                <a:solidFill>
                  <a:srgbClr val="00B050"/>
                </a:solidFill>
                <a:latin typeface="Arial Narrow" pitchFamily="34" charset="0"/>
              </a:rPr>
              <a:t>	</a:t>
            </a:r>
            <a:r>
              <a:rPr lang="it-IT" sz="2000" dirty="0">
                <a:solidFill>
                  <a:schemeClr val="tx1"/>
                </a:solidFill>
                <a:latin typeface="Arial Narrow" pitchFamily="34" charset="0"/>
              </a:rPr>
              <a:t>che ci ha tenuti occupati fino ad oggi.</a:t>
            </a:r>
          </a:p>
          <a:p>
            <a:pPr algn="l">
              <a:spcBef>
                <a:spcPts val="0"/>
              </a:spcBef>
            </a:pPr>
            <a:endParaRPr lang="it-IT" sz="2000" dirty="0">
              <a:solidFill>
                <a:srgbClr val="FF0000"/>
              </a:solidFill>
              <a:latin typeface="Arial Narrow" pitchFamily="34" charset="0"/>
            </a:endParaRPr>
          </a:p>
          <a:p>
            <a:pPr algn="l">
              <a:spcBef>
                <a:spcPts val="0"/>
              </a:spcBef>
            </a:pPr>
            <a:r>
              <a:rPr lang="it-IT" sz="2000" b="1" dirty="0">
                <a:solidFill>
                  <a:schemeClr val="tx1"/>
                </a:solidFill>
                <a:latin typeface="Arial Narrow" pitchFamily="34" charset="0"/>
              </a:rPr>
              <a:t>Ogg</a:t>
            </a:r>
            <a:r>
              <a:rPr lang="it-IT" sz="2000" dirty="0">
                <a:solidFill>
                  <a:schemeClr val="tx1"/>
                </a:solidFill>
                <a:latin typeface="Arial Narrow" pitchFamily="34" charset="0"/>
              </a:rPr>
              <a:t>i Francesco ci invita ad un nuovo salto di qualità rendere la Chiesa “missionaria”</a:t>
            </a:r>
          </a:p>
          <a:p>
            <a:endParaRPr lang="it-IT" dirty="0"/>
          </a:p>
          <a:p>
            <a:endParaRPr lang="it-IT" dirty="0"/>
          </a:p>
        </p:txBody>
      </p:sp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ottotitolo 2"/>
          <p:cNvSpPr>
            <a:spLocks noGrp="1"/>
          </p:cNvSpPr>
          <p:nvPr>
            <p:ph type="subTitle" idx="1"/>
          </p:nvPr>
        </p:nvSpPr>
        <p:spPr>
          <a:xfrm>
            <a:off x="251520" y="188640"/>
            <a:ext cx="8640960" cy="6336704"/>
          </a:xfrm>
        </p:spPr>
        <p:txBody>
          <a:bodyPr>
            <a:normAutofit/>
          </a:bodyPr>
          <a:lstStyle/>
          <a:p>
            <a:pPr algn="l"/>
            <a:r>
              <a:rPr lang="it-IT" b="1" dirty="0">
                <a:solidFill>
                  <a:srgbClr val="FF0000"/>
                </a:solidFill>
                <a:latin typeface="Arial Narrow" pitchFamily="34" charset="0"/>
              </a:rPr>
              <a:t>6. Oggi, Francesco :</a:t>
            </a:r>
          </a:p>
          <a:p>
            <a:r>
              <a:rPr lang="it-IT" sz="2400" b="1" dirty="0" err="1">
                <a:solidFill>
                  <a:schemeClr val="tx1"/>
                </a:solidFill>
                <a:latin typeface="Arial Narrow" pitchFamily="34" charset="0"/>
              </a:rPr>
              <a:t>Evangelii</a:t>
            </a:r>
            <a:r>
              <a:rPr lang="it-IT" sz="2400" b="1" dirty="0">
                <a:solidFill>
                  <a:schemeClr val="tx1"/>
                </a:solidFill>
                <a:latin typeface="Arial Narrow" pitchFamily="34" charset="0"/>
              </a:rPr>
              <a:t> </a:t>
            </a:r>
            <a:r>
              <a:rPr lang="it-IT" sz="2400" b="1" dirty="0" err="1">
                <a:solidFill>
                  <a:schemeClr val="tx1"/>
                </a:solidFill>
                <a:latin typeface="Arial Narrow" pitchFamily="34" charset="0"/>
              </a:rPr>
              <a:t>Gaudium</a:t>
            </a:r>
            <a:r>
              <a:rPr lang="it-IT" sz="2400" b="1" dirty="0">
                <a:solidFill>
                  <a:schemeClr val="tx1"/>
                </a:solidFill>
                <a:latin typeface="Arial Narrow" pitchFamily="34" charset="0"/>
              </a:rPr>
              <a:t> (la gioia del Vangelo)</a:t>
            </a:r>
          </a:p>
          <a:p>
            <a:pPr algn="l"/>
            <a:endParaRPr lang="it-IT" sz="2000" dirty="0">
              <a:solidFill>
                <a:schemeClr val="tx1"/>
              </a:solidFill>
              <a:latin typeface="Arial Narrow" pitchFamily="34" charset="0"/>
            </a:endParaRPr>
          </a:p>
          <a:p>
            <a:pPr algn="l"/>
            <a:r>
              <a:rPr lang="it-IT" sz="2400" b="1" dirty="0">
                <a:solidFill>
                  <a:srgbClr val="FF0000"/>
                </a:solidFill>
                <a:latin typeface="Arial Narrow" pitchFamily="34" charset="0"/>
              </a:rPr>
              <a:t>Ci invita </a:t>
            </a:r>
            <a:r>
              <a:rPr lang="it-IT" sz="2400" dirty="0">
                <a:solidFill>
                  <a:schemeClr val="tx1"/>
                </a:solidFill>
                <a:latin typeface="Arial Narrow" pitchFamily="34" charset="0"/>
              </a:rPr>
              <a:t>ad un nuovo salto di qualità:</a:t>
            </a:r>
          </a:p>
          <a:p>
            <a:pPr algn="l"/>
            <a:r>
              <a:rPr lang="it-IT" sz="2400" b="1" dirty="0">
                <a:solidFill>
                  <a:schemeClr val="tx1"/>
                </a:solidFill>
                <a:latin typeface="Arial Narrow" pitchFamily="34" charset="0"/>
              </a:rPr>
              <a:t>rendere la Chiesa “missionaria” </a:t>
            </a:r>
          </a:p>
          <a:p>
            <a:pPr algn="l"/>
            <a:r>
              <a:rPr lang="it-IT" sz="2400" dirty="0">
                <a:solidFill>
                  <a:schemeClr val="tx1"/>
                </a:solidFill>
                <a:latin typeface="Arial Narrow" pitchFamily="34" charset="0"/>
              </a:rPr>
              <a:t>così come il concilio l'ha delineata, </a:t>
            </a:r>
          </a:p>
          <a:p>
            <a:pPr algn="l"/>
            <a:r>
              <a:rPr lang="it-IT" sz="2400" dirty="0">
                <a:solidFill>
                  <a:schemeClr val="tx1"/>
                </a:solidFill>
                <a:latin typeface="Arial Narrow" pitchFamily="34" charset="0"/>
              </a:rPr>
              <a:t>cioè </a:t>
            </a:r>
            <a:r>
              <a:rPr lang="it-IT" sz="2400" dirty="0">
                <a:solidFill>
                  <a:srgbClr val="FF0000"/>
                </a:solidFill>
                <a:latin typeface="Arial Narrow" pitchFamily="34" charset="0"/>
              </a:rPr>
              <a:t>riformulare l'attenzione verso ogni uomo </a:t>
            </a:r>
          </a:p>
          <a:p>
            <a:pPr algn="l"/>
            <a:r>
              <a:rPr lang="it-IT" sz="2400" b="1" dirty="0">
                <a:solidFill>
                  <a:schemeClr val="tx1"/>
                </a:solidFill>
                <a:latin typeface="Arial Narrow" pitchFamily="34" charset="0"/>
              </a:rPr>
              <a:t>perché si manifesti a tutti la gioia del Vangelo </a:t>
            </a:r>
          </a:p>
          <a:p>
            <a:pPr algn="l"/>
            <a:r>
              <a:rPr lang="it-IT" sz="2400" dirty="0">
                <a:solidFill>
                  <a:schemeClr val="tx1"/>
                </a:solidFill>
                <a:latin typeface="Arial Narrow" pitchFamily="34" charset="0"/>
              </a:rPr>
              <a:t>(</a:t>
            </a:r>
            <a:r>
              <a:rPr lang="it-IT" sz="1800" i="1" dirty="0">
                <a:solidFill>
                  <a:schemeClr val="tx1"/>
                </a:solidFill>
                <a:latin typeface="Arial Narrow" pitchFamily="34" charset="0"/>
              </a:rPr>
              <a:t>disinteressandoci un po' dei risultati che ne possono venire</a:t>
            </a:r>
            <a:r>
              <a:rPr lang="it-IT" sz="2400" dirty="0">
                <a:solidFill>
                  <a:schemeClr val="tx1"/>
                </a:solidFill>
                <a:latin typeface="Arial Narrow" pitchFamily="34" charset="0"/>
              </a:rPr>
              <a:t>).</a:t>
            </a:r>
          </a:p>
          <a:p>
            <a:pPr algn="l"/>
            <a:endParaRPr lang="it-IT" sz="2400" dirty="0">
              <a:solidFill>
                <a:schemeClr val="tx1"/>
              </a:solidFill>
              <a:latin typeface="Arial Narrow" pitchFamily="34" charset="0"/>
            </a:endParaRPr>
          </a:p>
          <a:p>
            <a:pPr algn="l"/>
            <a:r>
              <a:rPr lang="it-IT" sz="2400" b="1" dirty="0">
                <a:solidFill>
                  <a:srgbClr val="FF0000"/>
                </a:solidFill>
                <a:latin typeface="Arial Narrow" pitchFamily="34" charset="0"/>
              </a:rPr>
              <a:t>Questo richiede</a:t>
            </a:r>
            <a:r>
              <a:rPr lang="it-IT" sz="2400" dirty="0">
                <a:solidFill>
                  <a:schemeClr val="tx1"/>
                </a:solidFill>
                <a:latin typeface="Arial Narrow" pitchFamily="34" charset="0"/>
              </a:rPr>
              <a:t>: </a:t>
            </a:r>
          </a:p>
          <a:p>
            <a:pPr algn="l"/>
            <a:r>
              <a:rPr lang="it-IT" sz="2400" dirty="0">
                <a:solidFill>
                  <a:schemeClr val="tx1"/>
                </a:solidFill>
                <a:latin typeface="Arial Narrow" pitchFamily="34" charset="0"/>
              </a:rPr>
              <a:t>+ entusiasmo-conversione, in noi che “conosciamo” Gesù.</a:t>
            </a:r>
          </a:p>
          <a:p>
            <a:pPr algn="l"/>
            <a:r>
              <a:rPr lang="it-IT" sz="2400" dirty="0">
                <a:solidFill>
                  <a:schemeClr val="tx1"/>
                </a:solidFill>
                <a:latin typeface="Arial Narrow" pitchFamily="34" charset="0"/>
              </a:rPr>
              <a:t>+ Coraggio per andare incontro alle “periferie”;</a:t>
            </a:r>
          </a:p>
          <a:p>
            <a:pPr algn="l"/>
            <a:r>
              <a:rPr lang="it-IT" sz="2400" dirty="0">
                <a:solidFill>
                  <a:schemeClr val="tx1"/>
                </a:solidFill>
                <a:latin typeface="Arial Narrow" pitchFamily="34" charset="0"/>
              </a:rPr>
              <a:t>+  Basta con la conservazione  “autoreferenziale</a:t>
            </a:r>
            <a:r>
              <a:rPr lang="it-IT" sz="1600" dirty="0">
                <a:solidFill>
                  <a:schemeClr val="tx1"/>
                </a:solidFill>
                <a:latin typeface="Arial Narrow" pitchFamily="34" charset="0"/>
              </a:rPr>
              <a:t>” (persino nella gestione dell’autorità)</a:t>
            </a:r>
          </a:p>
          <a:p>
            <a:endParaRPr lang="it-IT" dirty="0"/>
          </a:p>
          <a:p>
            <a:endParaRPr lang="it-IT" dirty="0"/>
          </a:p>
        </p:txBody>
      </p:sp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ottotitolo 2"/>
          <p:cNvSpPr>
            <a:spLocks noGrp="1"/>
          </p:cNvSpPr>
          <p:nvPr>
            <p:ph type="subTitle" idx="1"/>
          </p:nvPr>
        </p:nvSpPr>
        <p:spPr>
          <a:xfrm>
            <a:off x="539552" y="260648"/>
            <a:ext cx="7776864" cy="6264696"/>
          </a:xfrm>
        </p:spPr>
        <p:txBody>
          <a:bodyPr>
            <a:normAutofit fontScale="77500" lnSpcReduction="20000"/>
          </a:bodyPr>
          <a:lstStyle/>
          <a:p>
            <a:pPr marL="514350" indent="-514350" algn="l"/>
            <a:r>
              <a:rPr lang="it-IT" b="1" dirty="0">
                <a:solidFill>
                  <a:schemeClr val="tx1"/>
                </a:solidFill>
              </a:rPr>
              <a:t>La gioia del Vangelo </a:t>
            </a:r>
          </a:p>
          <a:p>
            <a:pPr marL="514350" indent="-514350" algn="l"/>
            <a:r>
              <a:rPr lang="it-IT" dirty="0">
                <a:solidFill>
                  <a:schemeClr val="tx1"/>
                </a:solidFill>
              </a:rPr>
              <a:t>riempie il cuore e la vita intera </a:t>
            </a:r>
          </a:p>
          <a:p>
            <a:pPr marL="514350" indent="-514350" algn="l"/>
            <a:r>
              <a:rPr lang="it-IT" dirty="0">
                <a:solidFill>
                  <a:schemeClr val="tx1"/>
                </a:solidFill>
              </a:rPr>
              <a:t>di coloro che si incontrano con Gesù. </a:t>
            </a:r>
          </a:p>
          <a:p>
            <a:pPr marL="514350" indent="-514350" algn="l"/>
            <a:endParaRPr lang="it-IT" dirty="0">
              <a:solidFill>
                <a:schemeClr val="tx1"/>
              </a:solidFill>
            </a:endParaRPr>
          </a:p>
          <a:p>
            <a:pPr marL="514350" indent="-514350" algn="l"/>
            <a:r>
              <a:rPr lang="it-IT" b="1" dirty="0">
                <a:solidFill>
                  <a:schemeClr val="tx1"/>
                </a:solidFill>
              </a:rPr>
              <a:t>Coloro che si lasciano salvare </a:t>
            </a:r>
            <a:r>
              <a:rPr lang="it-IT" dirty="0">
                <a:solidFill>
                  <a:schemeClr val="tx1"/>
                </a:solidFill>
              </a:rPr>
              <a:t>da Lui sono liberati</a:t>
            </a:r>
            <a:br>
              <a:rPr lang="it-IT" dirty="0">
                <a:solidFill>
                  <a:schemeClr val="tx1"/>
                </a:solidFill>
              </a:rPr>
            </a:br>
            <a:r>
              <a:rPr lang="it-IT" dirty="0">
                <a:solidFill>
                  <a:schemeClr val="tx1"/>
                </a:solidFill>
              </a:rPr>
              <a:t>dal peccato, </a:t>
            </a:r>
            <a:br>
              <a:rPr lang="it-IT" dirty="0">
                <a:solidFill>
                  <a:schemeClr val="tx1"/>
                </a:solidFill>
              </a:rPr>
            </a:br>
            <a:r>
              <a:rPr lang="it-IT" dirty="0">
                <a:solidFill>
                  <a:schemeClr val="tx1"/>
                </a:solidFill>
              </a:rPr>
              <a:t>dalla tristezza, </a:t>
            </a:r>
            <a:br>
              <a:rPr lang="it-IT" dirty="0">
                <a:solidFill>
                  <a:schemeClr val="tx1"/>
                </a:solidFill>
              </a:rPr>
            </a:br>
            <a:r>
              <a:rPr lang="it-IT" dirty="0">
                <a:solidFill>
                  <a:schemeClr val="tx1"/>
                </a:solidFill>
              </a:rPr>
              <a:t>dal vuoto interiore, </a:t>
            </a:r>
            <a:br>
              <a:rPr lang="it-IT" dirty="0">
                <a:solidFill>
                  <a:schemeClr val="tx1"/>
                </a:solidFill>
              </a:rPr>
            </a:br>
            <a:r>
              <a:rPr lang="it-IT" dirty="0">
                <a:solidFill>
                  <a:schemeClr val="tx1"/>
                </a:solidFill>
              </a:rPr>
              <a:t>dall’isolamento. </a:t>
            </a:r>
          </a:p>
          <a:p>
            <a:pPr marL="514350" indent="-514350" algn="l"/>
            <a:r>
              <a:rPr lang="it-IT" dirty="0">
                <a:solidFill>
                  <a:schemeClr val="tx1"/>
                </a:solidFill>
              </a:rPr>
              <a:t>Con Gesù Cristo sempre nasce e rinasce la gioia.</a:t>
            </a:r>
          </a:p>
          <a:p>
            <a:pPr marL="514350" indent="-514350" algn="l"/>
            <a:endParaRPr lang="it-IT" dirty="0">
              <a:solidFill>
                <a:schemeClr val="tx1"/>
              </a:solidFill>
            </a:endParaRPr>
          </a:p>
          <a:p>
            <a:pPr marL="514350" indent="-514350" algn="l"/>
            <a:r>
              <a:rPr lang="it-IT" b="1" dirty="0">
                <a:solidFill>
                  <a:schemeClr val="tx1"/>
                </a:solidFill>
              </a:rPr>
              <a:t>In questa Esortazione </a:t>
            </a:r>
            <a:r>
              <a:rPr lang="it-IT" dirty="0">
                <a:solidFill>
                  <a:schemeClr val="tx1"/>
                </a:solidFill>
              </a:rPr>
              <a:t>desidero indirizzarmi ai fedeli cristiani, </a:t>
            </a:r>
          </a:p>
          <a:p>
            <a:pPr marL="514350" indent="-514350" algn="l"/>
            <a:r>
              <a:rPr lang="it-IT" dirty="0">
                <a:solidFill>
                  <a:schemeClr val="tx1"/>
                </a:solidFill>
              </a:rPr>
              <a:t>per invitarli a</a:t>
            </a:r>
            <a:r>
              <a:rPr lang="it-IT" b="1" dirty="0">
                <a:solidFill>
                  <a:schemeClr val="tx1"/>
                </a:solidFill>
              </a:rPr>
              <a:t> una nuova tappa evangelizzatrice </a:t>
            </a:r>
            <a:br>
              <a:rPr lang="it-IT" b="1" dirty="0">
                <a:solidFill>
                  <a:schemeClr val="tx1"/>
                </a:solidFill>
              </a:rPr>
            </a:br>
            <a:r>
              <a:rPr lang="it-IT" dirty="0">
                <a:solidFill>
                  <a:schemeClr val="tx1"/>
                </a:solidFill>
              </a:rPr>
              <a:t>marcata da questa gioia </a:t>
            </a:r>
          </a:p>
          <a:p>
            <a:pPr marL="514350" indent="-514350" algn="l"/>
            <a:r>
              <a:rPr lang="it-IT" dirty="0">
                <a:solidFill>
                  <a:schemeClr val="tx1"/>
                </a:solidFill>
              </a:rPr>
              <a:t>     	e </a:t>
            </a:r>
            <a:r>
              <a:rPr lang="it-IT" b="1" dirty="0">
                <a:solidFill>
                  <a:schemeClr val="tx1"/>
                </a:solidFill>
              </a:rPr>
              <a:t>indicare vie per il cammino della Chiesa</a:t>
            </a:r>
            <a:br>
              <a:rPr lang="it-IT" dirty="0">
                <a:solidFill>
                  <a:schemeClr val="tx1"/>
                </a:solidFill>
              </a:rPr>
            </a:br>
            <a:r>
              <a:rPr lang="it-IT" dirty="0">
                <a:solidFill>
                  <a:schemeClr val="tx1"/>
                </a:solidFill>
              </a:rPr>
              <a:t>nei prossimi anni. (</a:t>
            </a:r>
            <a:r>
              <a:rPr lang="it-IT" dirty="0" err="1">
                <a:solidFill>
                  <a:schemeClr val="tx1"/>
                </a:solidFill>
              </a:rPr>
              <a:t>EvG</a:t>
            </a:r>
            <a:r>
              <a:rPr lang="it-IT" dirty="0">
                <a:solidFill>
                  <a:schemeClr val="tx1"/>
                </a:solidFill>
              </a:rPr>
              <a:t> 1)</a:t>
            </a:r>
          </a:p>
          <a:p>
            <a:endParaRPr lang="it-IT" dirty="0">
              <a:solidFill>
                <a:schemeClr val="tx1"/>
              </a:solidFill>
            </a:endParaRPr>
          </a:p>
        </p:txBody>
      </p:sp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ottotitolo 2"/>
          <p:cNvSpPr>
            <a:spLocks noGrp="1"/>
          </p:cNvSpPr>
          <p:nvPr>
            <p:ph type="subTitle" idx="1"/>
          </p:nvPr>
        </p:nvSpPr>
        <p:spPr>
          <a:xfrm>
            <a:off x="251520" y="260648"/>
            <a:ext cx="8496944" cy="6264696"/>
          </a:xfrm>
        </p:spPr>
        <p:txBody>
          <a:bodyPr>
            <a:normAutofit fontScale="62500" lnSpcReduction="20000"/>
          </a:bodyPr>
          <a:lstStyle/>
          <a:p>
            <a:pPr algn="l"/>
            <a:r>
              <a:rPr lang="it-IT" b="1" dirty="0">
                <a:solidFill>
                  <a:schemeClr val="tx1"/>
                </a:solidFill>
              </a:rPr>
              <a:t>Il grande rischio </a:t>
            </a:r>
            <a:r>
              <a:rPr lang="it-IT" dirty="0">
                <a:solidFill>
                  <a:schemeClr val="tx1"/>
                </a:solidFill>
              </a:rPr>
              <a:t>del mondo attuale, </a:t>
            </a:r>
            <a:br>
              <a:rPr lang="it-IT" dirty="0">
                <a:solidFill>
                  <a:schemeClr val="tx1"/>
                </a:solidFill>
              </a:rPr>
            </a:br>
            <a:r>
              <a:rPr lang="it-IT" dirty="0">
                <a:solidFill>
                  <a:schemeClr val="tx1"/>
                </a:solidFill>
              </a:rPr>
              <a:t>con la sua molteplice ed opprimente offerta di consumo, </a:t>
            </a:r>
            <a:br>
              <a:rPr lang="it-IT" dirty="0">
                <a:solidFill>
                  <a:schemeClr val="tx1"/>
                </a:solidFill>
              </a:rPr>
            </a:br>
            <a:r>
              <a:rPr lang="it-IT" b="1" dirty="0">
                <a:solidFill>
                  <a:schemeClr val="tx1"/>
                </a:solidFill>
              </a:rPr>
              <a:t>è una tristezza </a:t>
            </a:r>
            <a:r>
              <a:rPr lang="it-IT" dirty="0">
                <a:solidFill>
                  <a:schemeClr val="tx1"/>
                </a:solidFill>
              </a:rPr>
              <a:t>individualista </a:t>
            </a:r>
            <a:br>
              <a:rPr lang="it-IT" dirty="0">
                <a:solidFill>
                  <a:schemeClr val="tx1"/>
                </a:solidFill>
              </a:rPr>
            </a:br>
            <a:r>
              <a:rPr lang="it-IT" dirty="0">
                <a:solidFill>
                  <a:schemeClr val="tx1"/>
                </a:solidFill>
              </a:rPr>
              <a:t>che scaturisce dal cuore comodo e avaro, </a:t>
            </a:r>
            <a:br>
              <a:rPr lang="it-IT" dirty="0">
                <a:solidFill>
                  <a:schemeClr val="tx1"/>
                </a:solidFill>
              </a:rPr>
            </a:br>
            <a:r>
              <a:rPr lang="it-IT" dirty="0">
                <a:solidFill>
                  <a:schemeClr val="tx1"/>
                </a:solidFill>
              </a:rPr>
              <a:t>dalla ricerca malata di piaceri superficiali, </a:t>
            </a:r>
            <a:br>
              <a:rPr lang="it-IT" dirty="0">
                <a:solidFill>
                  <a:schemeClr val="tx1"/>
                </a:solidFill>
              </a:rPr>
            </a:br>
            <a:r>
              <a:rPr lang="it-IT" dirty="0">
                <a:solidFill>
                  <a:schemeClr val="tx1"/>
                </a:solidFill>
              </a:rPr>
              <a:t>dalla coscienza isolata. </a:t>
            </a:r>
          </a:p>
          <a:p>
            <a:pPr algn="l"/>
            <a:endParaRPr lang="it-IT" dirty="0">
              <a:solidFill>
                <a:schemeClr val="tx1"/>
              </a:solidFill>
            </a:endParaRPr>
          </a:p>
          <a:p>
            <a:pPr algn="l"/>
            <a:r>
              <a:rPr lang="it-IT" b="1" dirty="0">
                <a:solidFill>
                  <a:schemeClr val="tx1"/>
                </a:solidFill>
              </a:rPr>
              <a:t>Quando la vita interiore si chiude </a:t>
            </a:r>
            <a:r>
              <a:rPr lang="it-IT" dirty="0">
                <a:solidFill>
                  <a:schemeClr val="tx1"/>
                </a:solidFill>
              </a:rPr>
              <a:t>nei propri interessi </a:t>
            </a:r>
            <a:br>
              <a:rPr lang="it-IT" dirty="0">
                <a:solidFill>
                  <a:schemeClr val="tx1"/>
                </a:solidFill>
              </a:rPr>
            </a:br>
            <a:r>
              <a:rPr lang="it-IT" dirty="0">
                <a:solidFill>
                  <a:schemeClr val="tx1"/>
                </a:solidFill>
              </a:rPr>
              <a:t>non vi è più spazio per gli altri, </a:t>
            </a:r>
            <a:br>
              <a:rPr lang="it-IT" dirty="0">
                <a:solidFill>
                  <a:schemeClr val="tx1"/>
                </a:solidFill>
              </a:rPr>
            </a:br>
            <a:r>
              <a:rPr lang="it-IT" dirty="0">
                <a:solidFill>
                  <a:schemeClr val="tx1"/>
                </a:solidFill>
              </a:rPr>
              <a:t>non entrano più i poveri, </a:t>
            </a:r>
            <a:br>
              <a:rPr lang="it-IT" dirty="0">
                <a:solidFill>
                  <a:schemeClr val="tx1"/>
                </a:solidFill>
              </a:rPr>
            </a:br>
            <a:r>
              <a:rPr lang="it-IT" dirty="0">
                <a:solidFill>
                  <a:schemeClr val="tx1"/>
                </a:solidFill>
              </a:rPr>
              <a:t>non si ascolta più la voce di Dio, </a:t>
            </a:r>
            <a:br>
              <a:rPr lang="it-IT" dirty="0">
                <a:solidFill>
                  <a:schemeClr val="tx1"/>
                </a:solidFill>
              </a:rPr>
            </a:br>
            <a:r>
              <a:rPr lang="it-IT" dirty="0">
                <a:solidFill>
                  <a:schemeClr val="tx1"/>
                </a:solidFill>
              </a:rPr>
              <a:t>non si gode più della dolce gioia del suo amore, </a:t>
            </a:r>
            <a:br>
              <a:rPr lang="it-IT" dirty="0">
                <a:solidFill>
                  <a:schemeClr val="tx1"/>
                </a:solidFill>
              </a:rPr>
            </a:br>
            <a:r>
              <a:rPr lang="it-IT" dirty="0">
                <a:solidFill>
                  <a:schemeClr val="tx1"/>
                </a:solidFill>
              </a:rPr>
              <a:t>non palpita l’entusiasmo di fare il bene. </a:t>
            </a:r>
          </a:p>
          <a:p>
            <a:pPr algn="l"/>
            <a:endParaRPr lang="it-IT" dirty="0">
              <a:solidFill>
                <a:schemeClr val="tx1"/>
              </a:solidFill>
            </a:endParaRPr>
          </a:p>
          <a:p>
            <a:pPr algn="l"/>
            <a:r>
              <a:rPr lang="it-IT" b="1" dirty="0">
                <a:solidFill>
                  <a:schemeClr val="tx1"/>
                </a:solidFill>
              </a:rPr>
              <a:t>Anche i credenti </a:t>
            </a:r>
            <a:r>
              <a:rPr lang="it-IT" dirty="0">
                <a:solidFill>
                  <a:schemeClr val="tx1"/>
                </a:solidFill>
              </a:rPr>
              <a:t>corrono questo rischio, certo e permanente. </a:t>
            </a:r>
            <a:br>
              <a:rPr lang="it-IT" dirty="0">
                <a:solidFill>
                  <a:schemeClr val="tx1"/>
                </a:solidFill>
              </a:rPr>
            </a:br>
            <a:r>
              <a:rPr lang="it-IT" dirty="0">
                <a:solidFill>
                  <a:schemeClr val="tx1"/>
                </a:solidFill>
              </a:rPr>
              <a:t>Molti vi cadono e si trasformano in persone </a:t>
            </a:r>
            <a:br>
              <a:rPr lang="it-IT" dirty="0">
                <a:solidFill>
                  <a:schemeClr val="tx1"/>
                </a:solidFill>
              </a:rPr>
            </a:br>
            <a:r>
              <a:rPr lang="it-IT" dirty="0">
                <a:solidFill>
                  <a:schemeClr val="tx1"/>
                </a:solidFill>
              </a:rPr>
              <a:t>risentite, scontente, senza vita. </a:t>
            </a:r>
          </a:p>
          <a:p>
            <a:pPr algn="l"/>
            <a:br>
              <a:rPr lang="it-IT" dirty="0">
                <a:solidFill>
                  <a:schemeClr val="tx1"/>
                </a:solidFill>
              </a:rPr>
            </a:br>
            <a:r>
              <a:rPr lang="it-IT" b="1" dirty="0">
                <a:solidFill>
                  <a:schemeClr val="tx1"/>
                </a:solidFill>
              </a:rPr>
              <a:t>Questa non è la scelta di una vita degna e piena</a:t>
            </a:r>
            <a:r>
              <a:rPr lang="it-IT" dirty="0">
                <a:solidFill>
                  <a:schemeClr val="tx1"/>
                </a:solidFill>
              </a:rPr>
              <a:t>, </a:t>
            </a:r>
            <a:br>
              <a:rPr lang="it-IT" dirty="0">
                <a:solidFill>
                  <a:schemeClr val="tx1"/>
                </a:solidFill>
              </a:rPr>
            </a:br>
            <a:r>
              <a:rPr lang="it-IT" dirty="0">
                <a:solidFill>
                  <a:schemeClr val="tx1"/>
                </a:solidFill>
              </a:rPr>
              <a:t>questo non è il desiderio di Dio per noi, </a:t>
            </a:r>
            <a:br>
              <a:rPr lang="it-IT" dirty="0">
                <a:solidFill>
                  <a:schemeClr val="tx1"/>
                </a:solidFill>
              </a:rPr>
            </a:br>
            <a:r>
              <a:rPr lang="it-IT" dirty="0">
                <a:solidFill>
                  <a:schemeClr val="tx1"/>
                </a:solidFill>
              </a:rPr>
              <a:t>questa non è la vita nello Spirito che sgorga dal cuore di Cristo risorto. (</a:t>
            </a:r>
            <a:r>
              <a:rPr lang="it-IT" dirty="0" err="1">
                <a:solidFill>
                  <a:schemeClr val="tx1"/>
                </a:solidFill>
              </a:rPr>
              <a:t>EvG</a:t>
            </a:r>
            <a:r>
              <a:rPr lang="it-IT" dirty="0">
                <a:solidFill>
                  <a:schemeClr val="tx1"/>
                </a:solidFill>
              </a:rPr>
              <a:t> 2)</a:t>
            </a:r>
          </a:p>
        </p:txBody>
      </p:sp>
    </p:spTree>
  </p:cSld>
  <p:clrMapOvr>
    <a:masterClrMapping/>
  </p:clrMapOvr>
</p:sld>
</file>

<file path=ppt/theme/theme1.xml><?xml version="1.0" encoding="utf-8"?>
<a:theme xmlns:a="http://schemas.openxmlformats.org/drawingml/2006/main" name="Tema di Offic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1012</TotalTime>
  <Words>1639</Words>
  <Application>Microsoft Office PowerPoint</Application>
  <PresentationFormat>Presentazione su schermo (4:3)</PresentationFormat>
  <Paragraphs>191</Paragraphs>
  <Slides>13</Slides>
  <Notes>0</Notes>
  <HiddenSlides>0</HiddenSlides>
  <MMClips>0</MMClips>
  <ScaleCrop>false</ScaleCrop>
  <HeadingPairs>
    <vt:vector size="6" baseType="variant">
      <vt:variant>
        <vt:lpstr>Caratteri utilizzati</vt:lpstr>
      </vt:variant>
      <vt:variant>
        <vt:i4>4</vt:i4>
      </vt:variant>
      <vt:variant>
        <vt:lpstr>Tema</vt:lpstr>
      </vt:variant>
      <vt:variant>
        <vt:i4>1</vt:i4>
      </vt:variant>
      <vt:variant>
        <vt:lpstr>Titoli diapositive</vt:lpstr>
      </vt:variant>
      <vt:variant>
        <vt:i4>13</vt:i4>
      </vt:variant>
    </vt:vector>
  </HeadingPairs>
  <TitlesOfParts>
    <vt:vector size="18" baseType="lpstr">
      <vt:lpstr>Aharoni</vt:lpstr>
      <vt:lpstr>Arial</vt:lpstr>
      <vt:lpstr>Arial Narrow</vt:lpstr>
      <vt:lpstr>Calibri</vt:lpstr>
      <vt:lpstr>Tema di Office</vt:lpstr>
      <vt:lpstr>Presentazione standard di PowerPoint</vt:lpstr>
      <vt:lpstr>Presentazione standard di PowerPoint</vt:lpstr>
      <vt:lpstr>Presentazione standard di PowerPoint</vt:lpstr>
      <vt:lpstr>Presentazione standard di PowerPoint</vt:lpstr>
      <vt:lpstr>Presentazione standard di PowerPoint</vt:lpstr>
      <vt:lpstr>Presentazione standard di PowerPoint</vt:lpstr>
      <vt:lpstr>Presentazione standard di PowerPoint</vt:lpstr>
      <vt:lpstr>Presentazione standard di PowerPoint</vt:lpstr>
      <vt:lpstr>Presentazione standard di PowerPoint</vt:lpstr>
      <vt:lpstr>Presentazione standard di PowerPoint</vt:lpstr>
      <vt:lpstr>Presentazione standard di PowerPoint</vt:lpstr>
      <vt:lpstr>Presentazione standard di PowerPoint</vt:lpstr>
      <vt:lpstr>Presentazione standard di PowerPoint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Diapositiva 1</dc:title>
  <dc:creator>andrea</dc:creator>
  <cp:lastModifiedBy>Andrea Zandonini</cp:lastModifiedBy>
  <cp:revision>32</cp:revision>
  <dcterms:created xsi:type="dcterms:W3CDTF">2014-02-12T11:00:51Z</dcterms:created>
  <dcterms:modified xsi:type="dcterms:W3CDTF">2021-10-19T15:12:47Z</dcterms:modified>
</cp:coreProperties>
</file>